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ppt/notesSlides/notesSlide3.xml" ContentType="application/vnd.openxmlformats-officedocument.presentationml.notesSlide+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2.xml" ContentType="application/vnd.openxmlformats-officedocument.themeOverride+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3.xml" ContentType="application/vnd.openxmlformats-officedocument.themeOverride+xml"/>
  <Override PartName="/ppt/notesSlides/notesSlide4.xml" ContentType="application/vnd.openxmlformats-officedocument.presentationml.notesSlide+xml"/>
  <Override PartName="/ppt/ink/ink1.xml" ContentType="application/inkml+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0"/>
  </p:notesMasterIdLst>
  <p:sldIdLst>
    <p:sldId id="2147373781" r:id="rId5"/>
    <p:sldId id="1043" r:id="rId6"/>
    <p:sldId id="2147373765" r:id="rId7"/>
    <p:sldId id="2147373820" r:id="rId8"/>
    <p:sldId id="2147373819" r:id="rId9"/>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18530FF-367A-4D3D-87EC-812258459C7A}" v="2" dt="2023-10-23T14:01:21.919"/>
    <p1510:client id="{7604E410-B119-4D60-842D-A9E26482FB93}" v="1" dt="2023-10-24T06:12:49.23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0" d="100"/>
          <a:sy n="110" d="100"/>
        </p:scale>
        <p:origin x="49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embeddings/oleObject1.bin"/></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oleObject" Target="../embeddings/oleObject2.bin"/></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4.0135174441825967E-2"/>
          <c:y val="3.3648476965392533E-2"/>
          <c:w val="0.88695701372464364"/>
          <c:h val="0.90286430210936364"/>
        </c:manualLayout>
      </c:layout>
      <c:areaChart>
        <c:grouping val="stacked"/>
        <c:varyColors val="0"/>
        <c:ser>
          <c:idx val="0"/>
          <c:order val="0"/>
          <c:spPr>
            <a:solidFill>
              <a:srgbClr val="002060"/>
            </a:solidFill>
          </c:spPr>
          <c:cat>
            <c:strRef>
              <c:f>'ap uusi'!$G$4:$W$5</c:f>
              <c:strCache>
                <c:ptCount val="17"/>
                <c:pt idx="0">
                  <c:v>2006</c:v>
                </c:pt>
                <c:pt idx="1">
                  <c:v>2007</c:v>
                </c:pt>
                <c:pt idx="2">
                  <c:v>2008</c:v>
                </c:pt>
                <c:pt idx="3">
                  <c:v>2009</c:v>
                </c:pt>
                <c:pt idx="4">
                  <c:v>2010</c:v>
                </c:pt>
                <c:pt idx="5">
                  <c:v>2011</c:v>
                </c:pt>
                <c:pt idx="6">
                  <c:v>2012</c:v>
                </c:pt>
                <c:pt idx="7">
                  <c:v>2013</c:v>
                </c:pt>
                <c:pt idx="8">
                  <c:v>2014</c:v>
                </c:pt>
                <c:pt idx="9">
                  <c:v>2015</c:v>
                </c:pt>
                <c:pt idx="10">
                  <c:v>2016</c:v>
                </c:pt>
                <c:pt idx="11">
                  <c:v>2017</c:v>
                </c:pt>
                <c:pt idx="12">
                  <c:v>2018</c:v>
                </c:pt>
                <c:pt idx="13">
                  <c:v>2019</c:v>
                </c:pt>
                <c:pt idx="14">
                  <c:v>2020</c:v>
                </c:pt>
                <c:pt idx="15">
                  <c:v>2021</c:v>
                </c:pt>
                <c:pt idx="16">
                  <c:v>2022</c:v>
                </c:pt>
              </c:strCache>
            </c:strRef>
          </c:cat>
          <c:val>
            <c:numRef>
              <c:f>'ap uusi'!$G$6:$W$6</c:f>
              <c:numCache>
                <c:formatCode>#,##0</c:formatCode>
                <c:ptCount val="17"/>
                <c:pt idx="0">
                  <c:v>1891.1</c:v>
                </c:pt>
                <c:pt idx="1">
                  <c:v>2069.9</c:v>
                </c:pt>
                <c:pt idx="2">
                  <c:v>2193.6</c:v>
                </c:pt>
                <c:pt idx="3">
                  <c:v>1993.74</c:v>
                </c:pt>
                <c:pt idx="4">
                  <c:v>2301.14</c:v>
                </c:pt>
                <c:pt idx="5">
                  <c:v>2744.5950000000003</c:v>
                </c:pt>
                <c:pt idx="6">
                  <c:v>3020.41</c:v>
                </c:pt>
                <c:pt idx="7">
                  <c:v>3067.22</c:v>
                </c:pt>
                <c:pt idx="8">
                  <c:v>2705.4999999999995</c:v>
                </c:pt>
                <c:pt idx="9">
                  <c:v>2307</c:v>
                </c:pt>
                <c:pt idx="10">
                  <c:v>2380</c:v>
                </c:pt>
                <c:pt idx="11">
                  <c:v>2991</c:v>
                </c:pt>
                <c:pt idx="12">
                  <c:v>3088</c:v>
                </c:pt>
                <c:pt idx="13">
                  <c:v>3312</c:v>
                </c:pt>
                <c:pt idx="14">
                  <c:v>1089</c:v>
                </c:pt>
                <c:pt idx="15">
                  <c:v>909</c:v>
                </c:pt>
                <c:pt idx="16">
                  <c:v>2118</c:v>
                </c:pt>
              </c:numCache>
            </c:numRef>
          </c:val>
          <c:extLst>
            <c:ext xmlns:c16="http://schemas.microsoft.com/office/drawing/2014/chart" uri="{C3380CC4-5D6E-409C-BE32-E72D297353CC}">
              <c16:uniqueId val="{00000000-8343-42C6-A7DE-C7EA3AD0D171}"/>
            </c:ext>
          </c:extLst>
        </c:ser>
        <c:ser>
          <c:idx val="1"/>
          <c:order val="1"/>
          <c:spPr>
            <a:solidFill>
              <a:srgbClr val="FFC000"/>
            </a:solidFill>
          </c:spPr>
          <c:cat>
            <c:strRef>
              <c:f>'ap uusi'!$G$4:$W$5</c:f>
              <c:strCache>
                <c:ptCount val="17"/>
                <c:pt idx="0">
                  <c:v>2006</c:v>
                </c:pt>
                <c:pt idx="1">
                  <c:v>2007</c:v>
                </c:pt>
                <c:pt idx="2">
                  <c:v>2008</c:v>
                </c:pt>
                <c:pt idx="3">
                  <c:v>2009</c:v>
                </c:pt>
                <c:pt idx="4">
                  <c:v>2010</c:v>
                </c:pt>
                <c:pt idx="5">
                  <c:v>2011</c:v>
                </c:pt>
                <c:pt idx="6">
                  <c:v>2012</c:v>
                </c:pt>
                <c:pt idx="7">
                  <c:v>2013</c:v>
                </c:pt>
                <c:pt idx="8">
                  <c:v>2014</c:v>
                </c:pt>
                <c:pt idx="9">
                  <c:v>2015</c:v>
                </c:pt>
                <c:pt idx="10">
                  <c:v>2016</c:v>
                </c:pt>
                <c:pt idx="11">
                  <c:v>2017</c:v>
                </c:pt>
                <c:pt idx="12">
                  <c:v>2018</c:v>
                </c:pt>
                <c:pt idx="13">
                  <c:v>2019</c:v>
                </c:pt>
                <c:pt idx="14">
                  <c:v>2020</c:v>
                </c:pt>
                <c:pt idx="15">
                  <c:v>2021</c:v>
                </c:pt>
                <c:pt idx="16">
                  <c:v>2022</c:v>
                </c:pt>
              </c:strCache>
            </c:strRef>
          </c:cat>
          <c:val>
            <c:numRef>
              <c:f>'ap uusi'!$G$17:$W$17</c:f>
              <c:numCache>
                <c:formatCode>#,##0</c:formatCode>
                <c:ptCount val="17"/>
                <c:pt idx="0">
                  <c:v>2723.4</c:v>
                </c:pt>
                <c:pt idx="1">
                  <c:v>2907.5</c:v>
                </c:pt>
                <c:pt idx="2">
                  <c:v>3087.4100000000003</c:v>
                </c:pt>
                <c:pt idx="3">
                  <c:v>3148.72</c:v>
                </c:pt>
                <c:pt idx="4">
                  <c:v>3251.15</c:v>
                </c:pt>
                <c:pt idx="5">
                  <c:v>3502.4300000000003</c:v>
                </c:pt>
                <c:pt idx="6">
                  <c:v>3805.19</c:v>
                </c:pt>
                <c:pt idx="7">
                  <c:v>3879.78</c:v>
                </c:pt>
                <c:pt idx="8">
                  <c:v>3978.7200000000007</c:v>
                </c:pt>
                <c:pt idx="9">
                  <c:v>4305</c:v>
                </c:pt>
                <c:pt idx="10">
                  <c:v>4672</c:v>
                </c:pt>
                <c:pt idx="11">
                  <c:v>4923</c:v>
                </c:pt>
                <c:pt idx="12">
                  <c:v>5129</c:v>
                </c:pt>
                <c:pt idx="13">
                  <c:v>5050</c:v>
                </c:pt>
                <c:pt idx="14">
                  <c:v>1420</c:v>
                </c:pt>
                <c:pt idx="15">
                  <c:v>1161</c:v>
                </c:pt>
                <c:pt idx="16">
                  <c:v>4133</c:v>
                </c:pt>
              </c:numCache>
            </c:numRef>
          </c:val>
          <c:extLst>
            <c:ext xmlns:c16="http://schemas.microsoft.com/office/drawing/2014/chart" uri="{C3380CC4-5D6E-409C-BE32-E72D297353CC}">
              <c16:uniqueId val="{00000001-8343-42C6-A7DE-C7EA3AD0D171}"/>
            </c:ext>
          </c:extLst>
        </c:ser>
        <c:dLbls>
          <c:showLegendKey val="0"/>
          <c:showVal val="0"/>
          <c:showCatName val="0"/>
          <c:showSerName val="0"/>
          <c:showPercent val="0"/>
          <c:showBubbleSize val="0"/>
        </c:dLbls>
        <c:axId val="126928000"/>
        <c:axId val="126929536"/>
      </c:areaChart>
      <c:areaChart>
        <c:grouping val="stacked"/>
        <c:varyColors val="0"/>
        <c:ser>
          <c:idx val="2"/>
          <c:order val="2"/>
          <c:spPr>
            <a:solidFill>
              <a:srgbClr val="C00000"/>
            </a:solidFill>
          </c:spPr>
          <c:cat>
            <c:strRef>
              <c:f>'ap uusi'!$G$4:$W$5</c:f>
              <c:strCache>
                <c:ptCount val="17"/>
                <c:pt idx="0">
                  <c:v>2006</c:v>
                </c:pt>
                <c:pt idx="1">
                  <c:v>2007</c:v>
                </c:pt>
                <c:pt idx="2">
                  <c:v>2008</c:v>
                </c:pt>
                <c:pt idx="3">
                  <c:v>2009</c:v>
                </c:pt>
                <c:pt idx="4">
                  <c:v>2010</c:v>
                </c:pt>
                <c:pt idx="5">
                  <c:v>2011</c:v>
                </c:pt>
                <c:pt idx="6">
                  <c:v>2012</c:v>
                </c:pt>
                <c:pt idx="7">
                  <c:v>2013</c:v>
                </c:pt>
                <c:pt idx="8">
                  <c:v>2014</c:v>
                </c:pt>
                <c:pt idx="9">
                  <c:v>2015</c:v>
                </c:pt>
                <c:pt idx="10">
                  <c:v>2016</c:v>
                </c:pt>
                <c:pt idx="11">
                  <c:v>2017</c:v>
                </c:pt>
                <c:pt idx="12">
                  <c:v>2018</c:v>
                </c:pt>
                <c:pt idx="13">
                  <c:v>2019</c:v>
                </c:pt>
                <c:pt idx="14">
                  <c:v>2020</c:v>
                </c:pt>
                <c:pt idx="15">
                  <c:v>2021</c:v>
                </c:pt>
                <c:pt idx="16">
                  <c:v>2022</c:v>
                </c:pt>
              </c:strCache>
            </c:strRef>
          </c:cat>
          <c:val>
            <c:numRef>
              <c:f>'ap uusi'!$G$18:$W$18</c:f>
              <c:numCache>
                <c:formatCode>#,##0</c:formatCode>
                <c:ptCount val="17"/>
                <c:pt idx="0">
                  <c:v>-832.30000000000018</c:v>
                </c:pt>
                <c:pt idx="1">
                  <c:v>-837.59999999999991</c:v>
                </c:pt>
                <c:pt idx="2">
                  <c:v>-893.8100000000004</c:v>
                </c:pt>
                <c:pt idx="3">
                  <c:v>-1154.9799999999998</c:v>
                </c:pt>
                <c:pt idx="4">
                  <c:v>-950.01000000000022</c:v>
                </c:pt>
                <c:pt idx="5">
                  <c:v>-757.83500000000004</c:v>
                </c:pt>
                <c:pt idx="6">
                  <c:v>-784.7800000000002</c:v>
                </c:pt>
                <c:pt idx="7">
                  <c:v>-812.5600000000004</c:v>
                </c:pt>
                <c:pt idx="8">
                  <c:v>-1273.2200000000012</c:v>
                </c:pt>
                <c:pt idx="9">
                  <c:v>-1998</c:v>
                </c:pt>
                <c:pt idx="10">
                  <c:v>-2292</c:v>
                </c:pt>
                <c:pt idx="11">
                  <c:v>-1932</c:v>
                </c:pt>
                <c:pt idx="12">
                  <c:v>-2041</c:v>
                </c:pt>
                <c:pt idx="13">
                  <c:v>-1738</c:v>
                </c:pt>
                <c:pt idx="14">
                  <c:v>-331</c:v>
                </c:pt>
                <c:pt idx="15">
                  <c:v>-252</c:v>
                </c:pt>
                <c:pt idx="16">
                  <c:v>-2015</c:v>
                </c:pt>
              </c:numCache>
            </c:numRef>
          </c:val>
          <c:extLst>
            <c:ext xmlns:c16="http://schemas.microsoft.com/office/drawing/2014/chart" uri="{C3380CC4-5D6E-409C-BE32-E72D297353CC}">
              <c16:uniqueId val="{00000002-8343-42C6-A7DE-C7EA3AD0D171}"/>
            </c:ext>
          </c:extLst>
        </c:ser>
        <c:dLbls>
          <c:showLegendKey val="0"/>
          <c:showVal val="0"/>
          <c:showCatName val="0"/>
          <c:showSerName val="0"/>
          <c:showPercent val="0"/>
          <c:showBubbleSize val="0"/>
        </c:dLbls>
        <c:axId val="109614208"/>
        <c:axId val="135814144"/>
      </c:areaChart>
      <c:catAx>
        <c:axId val="126928000"/>
        <c:scaling>
          <c:orientation val="minMax"/>
        </c:scaling>
        <c:delete val="0"/>
        <c:axPos val="b"/>
        <c:numFmt formatCode="General" sourceLinked="1"/>
        <c:majorTickMark val="out"/>
        <c:minorTickMark val="none"/>
        <c:tickLblPos val="nextTo"/>
        <c:crossAx val="126929536"/>
        <c:crosses val="autoZero"/>
        <c:auto val="1"/>
        <c:lblAlgn val="ctr"/>
        <c:lblOffset val="100"/>
        <c:noMultiLvlLbl val="0"/>
      </c:catAx>
      <c:valAx>
        <c:axId val="126929536"/>
        <c:scaling>
          <c:orientation val="minMax"/>
        </c:scaling>
        <c:delete val="1"/>
        <c:axPos val="l"/>
        <c:numFmt formatCode="#,##0" sourceLinked="1"/>
        <c:majorTickMark val="out"/>
        <c:minorTickMark val="none"/>
        <c:tickLblPos val="nextTo"/>
        <c:crossAx val="126928000"/>
        <c:crosses val="autoZero"/>
        <c:crossBetween val="midCat"/>
      </c:valAx>
      <c:valAx>
        <c:axId val="135814144"/>
        <c:scaling>
          <c:orientation val="minMax"/>
        </c:scaling>
        <c:delete val="0"/>
        <c:axPos val="r"/>
        <c:numFmt formatCode="#,##0" sourceLinked="1"/>
        <c:majorTickMark val="out"/>
        <c:minorTickMark val="none"/>
        <c:tickLblPos val="nextTo"/>
        <c:crossAx val="109614208"/>
        <c:crosses val="max"/>
        <c:crossBetween val="midCat"/>
      </c:valAx>
      <c:catAx>
        <c:axId val="109614208"/>
        <c:scaling>
          <c:orientation val="minMax"/>
        </c:scaling>
        <c:delete val="1"/>
        <c:axPos val="b"/>
        <c:numFmt formatCode="General" sourceLinked="1"/>
        <c:majorTickMark val="out"/>
        <c:minorTickMark val="none"/>
        <c:tickLblPos val="nextTo"/>
        <c:crossAx val="135814144"/>
        <c:crosses val="autoZero"/>
        <c:auto val="1"/>
        <c:lblAlgn val="ctr"/>
        <c:lblOffset val="100"/>
        <c:noMultiLvlLbl val="0"/>
      </c:catAx>
    </c:plotArea>
    <c:plotVisOnly val="1"/>
    <c:dispBlanksAs val="gap"/>
    <c:showDLblsOverMax val="0"/>
  </c:chart>
  <c:spPr>
    <a:ln>
      <a:noFill/>
    </a:ln>
  </c:spPr>
  <c:externalData r:id="rId2">
    <c:autoUpdate val="0"/>
  </c:externalData>
  <c:userShapes r:id="rId3"/>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'[Den Nordiska Hotellmarknaden augusti 2023.xlsx]Finland'!$F$213</c:f>
              <c:strCache>
                <c:ptCount val="1"/>
                <c:pt idx="0">
                  <c:v>2019</c:v>
                </c:pt>
              </c:strCache>
            </c:strRef>
          </c:tx>
          <c:spPr>
            <a:solidFill>
              <a:srgbClr val="FFC000"/>
            </a:solidFill>
            <a:ln>
              <a:noFill/>
            </a:ln>
            <a:effectLst/>
          </c:spPr>
          <c:invertIfNegative val="0"/>
          <c:dLbls>
            <c:dLbl>
              <c:idx val="0"/>
              <c:layout>
                <c:manualLayout>
                  <c:x val="-4.9999185768449389E-2"/>
                  <c:y val="-6.9918597135649784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87B3-4616-9563-FBAFDB754264}"/>
                </c:ext>
              </c:extLst>
            </c:dLbl>
            <c:dLbl>
              <c:idx val="3"/>
              <c:layout>
                <c:manualLayout>
                  <c:x val="-3.1817663670831414E-2"/>
                  <c:y val="-1.048778957034746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87B3-4616-9563-FBAFDB754264}"/>
                </c:ext>
              </c:extLst>
            </c:dLbl>
            <c:spPr>
              <a:noFill/>
              <a:ln>
                <a:noFill/>
              </a:ln>
              <a:effectLst/>
            </c:spPr>
            <c:txPr>
              <a:bodyPr rot="0" spcFirstLastPara="1" vertOverflow="ellipsis" vert="horz" wrap="square" anchor="ctr" anchorCtr="1"/>
              <a:lstStyle/>
              <a:p>
                <a:pPr>
                  <a:defRPr sz="1050" b="0" i="0" u="none" strike="noStrike" kern="1200" baseline="0">
                    <a:solidFill>
                      <a:schemeClr val="tx1">
                        <a:lumMod val="75000"/>
                        <a:lumOff val="25000"/>
                      </a:schemeClr>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'[Den Nordiska Hotellmarknaden augusti 2023.xlsx]Finland'!$G$212:$J$212</c:f>
              <c:strCache>
                <c:ptCount val="4"/>
                <c:pt idx="0">
                  <c:v>Ruotsi</c:v>
                </c:pt>
                <c:pt idx="1">
                  <c:v>Suomi</c:v>
                </c:pt>
                <c:pt idx="2">
                  <c:v>Norja</c:v>
                </c:pt>
                <c:pt idx="3">
                  <c:v>Tanska</c:v>
                </c:pt>
              </c:strCache>
            </c:strRef>
          </c:cat>
          <c:val>
            <c:numRef>
              <c:f>'[Den Nordiska Hotellmarknaden augusti 2023.xlsx]Finland'!$G$213:$J$213</c:f>
              <c:numCache>
                <c:formatCode>#,##0</c:formatCode>
                <c:ptCount val="4"/>
                <c:pt idx="0">
                  <c:v>7168035</c:v>
                </c:pt>
                <c:pt idx="1">
                  <c:v>3958161</c:v>
                </c:pt>
                <c:pt idx="2">
                  <c:v>5452963</c:v>
                </c:pt>
                <c:pt idx="3">
                  <c:v>5227108</c:v>
                </c:pt>
              </c:numCache>
            </c:numRef>
          </c:val>
          <c:extLst>
            <c:ext xmlns:c16="http://schemas.microsoft.com/office/drawing/2014/chart" uri="{C3380CC4-5D6E-409C-BE32-E72D297353CC}">
              <c16:uniqueId val="{00000000-87B3-4616-9563-FBAFDB754264}"/>
            </c:ext>
          </c:extLst>
        </c:ser>
        <c:ser>
          <c:idx val="1"/>
          <c:order val="1"/>
          <c:tx>
            <c:strRef>
              <c:f>'[Den Nordiska Hotellmarknaden augusti 2023.xlsx]Finland'!$F$214</c:f>
              <c:strCache>
                <c:ptCount val="1"/>
                <c:pt idx="0">
                  <c:v>2023</c:v>
                </c:pt>
              </c:strCache>
            </c:strRef>
          </c:tx>
          <c:spPr>
            <a:solidFill>
              <a:srgbClr val="4F81BD"/>
            </a:solidFill>
            <a:ln>
              <a:noFill/>
            </a:ln>
            <a:effectLst/>
          </c:spPr>
          <c:invertIfNegative val="0"/>
          <c:dLbls>
            <c:dLbl>
              <c:idx val="0"/>
              <c:layout>
                <c:manualLayout>
                  <c:x val="4.545380524404484E-2"/>
                  <c:y val="-1.398371942712995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87B3-4616-9563-FBAFDB754264}"/>
                </c:ext>
              </c:extLst>
            </c:dLbl>
            <c:dLbl>
              <c:idx val="3"/>
              <c:layout>
                <c:manualLayout>
                  <c:x val="3.6363044195235901E-2"/>
                  <c:y val="-1.048778957034749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87B3-4616-9563-FBAFDB754264}"/>
                </c:ext>
              </c:extLst>
            </c:dLbl>
            <c:spPr>
              <a:noFill/>
              <a:ln>
                <a:noFill/>
              </a:ln>
              <a:effectLst/>
            </c:spPr>
            <c:txPr>
              <a:bodyPr rot="0" spcFirstLastPara="1" vertOverflow="ellipsis" vert="horz" wrap="square" anchor="ctr" anchorCtr="1"/>
              <a:lstStyle/>
              <a:p>
                <a:pPr>
                  <a:defRPr sz="1050" b="0" i="0" u="none" strike="noStrike" kern="1200" baseline="0">
                    <a:solidFill>
                      <a:schemeClr val="tx1">
                        <a:lumMod val="75000"/>
                        <a:lumOff val="25000"/>
                      </a:schemeClr>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'[Den Nordiska Hotellmarknaden augusti 2023.xlsx]Finland'!$G$212:$J$212</c:f>
              <c:strCache>
                <c:ptCount val="4"/>
                <c:pt idx="0">
                  <c:v>Ruotsi</c:v>
                </c:pt>
                <c:pt idx="1">
                  <c:v>Suomi</c:v>
                </c:pt>
                <c:pt idx="2">
                  <c:v>Norja</c:v>
                </c:pt>
                <c:pt idx="3">
                  <c:v>Tanska</c:v>
                </c:pt>
              </c:strCache>
            </c:strRef>
          </c:cat>
          <c:val>
            <c:numRef>
              <c:f>'[Den Nordiska Hotellmarknaden augusti 2023.xlsx]Finland'!$G$214:$J$214</c:f>
              <c:numCache>
                <c:formatCode>#,##0</c:formatCode>
                <c:ptCount val="4"/>
                <c:pt idx="0">
                  <c:v>7076693</c:v>
                </c:pt>
                <c:pt idx="1">
                  <c:v>3198941</c:v>
                </c:pt>
                <c:pt idx="2">
                  <c:v>5075727</c:v>
                </c:pt>
                <c:pt idx="3">
                  <c:v>5328678</c:v>
                </c:pt>
              </c:numCache>
            </c:numRef>
          </c:val>
          <c:extLst>
            <c:ext xmlns:c16="http://schemas.microsoft.com/office/drawing/2014/chart" uri="{C3380CC4-5D6E-409C-BE32-E72D297353CC}">
              <c16:uniqueId val="{00000001-87B3-4616-9563-FBAFDB754264}"/>
            </c:ext>
          </c:extLst>
        </c:ser>
        <c:dLbls>
          <c:showLegendKey val="0"/>
          <c:showVal val="0"/>
          <c:showCatName val="0"/>
          <c:showSerName val="0"/>
          <c:showPercent val="0"/>
          <c:showBubbleSize val="0"/>
        </c:dLbls>
        <c:gapWidth val="219"/>
        <c:overlap val="-27"/>
        <c:axId val="279047375"/>
        <c:axId val="2055129711"/>
      </c:barChart>
      <c:catAx>
        <c:axId val="27904737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fi-FI"/>
          </a:p>
        </c:txPr>
        <c:crossAx val="2055129711"/>
        <c:crosses val="autoZero"/>
        <c:auto val="1"/>
        <c:lblAlgn val="ctr"/>
        <c:lblOffset val="100"/>
        <c:noMultiLvlLbl val="0"/>
      </c:catAx>
      <c:valAx>
        <c:axId val="2055129711"/>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fi-FI"/>
          </a:p>
        </c:txPr>
        <c:crossAx val="27904737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fi-FI"/>
        </a:p>
      </c:txPr>
    </c:legend>
    <c:plotVisOnly val="1"/>
    <c:dispBlanksAs val="gap"/>
    <c:showDLblsOverMax val="0"/>
  </c:chart>
  <c:spPr>
    <a:noFill/>
    <a:ln>
      <a:noFill/>
    </a:ln>
    <a:effectLst/>
  </c:spPr>
  <c:txPr>
    <a:bodyPr/>
    <a:lstStyle/>
    <a:p>
      <a:pPr>
        <a:defRPr sz="1100"/>
      </a:pPr>
      <a:endParaRPr lang="fi-FI"/>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'[Den Nordiska Hotellmarknaden augusti 2023.xlsx]Helsingfors'!$F$217</c:f>
              <c:strCache>
                <c:ptCount val="1"/>
                <c:pt idx="0">
                  <c:v>2019</c:v>
                </c:pt>
              </c:strCache>
            </c:strRef>
          </c:tx>
          <c:spPr>
            <a:solidFill>
              <a:srgbClr val="FFC000"/>
            </a:solidFill>
            <a:ln>
              <a:noFill/>
            </a:ln>
            <a:effectLst/>
          </c:spPr>
          <c:invertIfNegative val="0"/>
          <c:dLbls>
            <c:spPr>
              <a:noFill/>
              <a:ln>
                <a:noFill/>
              </a:ln>
              <a:effectLst/>
            </c:spPr>
            <c:txPr>
              <a:bodyPr rot="0" spcFirstLastPara="1" vertOverflow="ellipsis" vert="horz" wrap="square" anchor="ctr" anchorCtr="1"/>
              <a:lstStyle/>
              <a:p>
                <a:pPr>
                  <a:defRPr sz="1050" b="0" i="0" u="none" strike="noStrike" kern="1200" baseline="0">
                    <a:solidFill>
                      <a:schemeClr val="tx1">
                        <a:lumMod val="75000"/>
                        <a:lumOff val="25000"/>
                      </a:schemeClr>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'[Den Nordiska Hotellmarknaden augusti 2023.xlsx]Helsingfors'!$G$216:$J$216</c:f>
              <c:strCache>
                <c:ptCount val="4"/>
                <c:pt idx="0">
                  <c:v>Tukholma</c:v>
                </c:pt>
                <c:pt idx="1">
                  <c:v>Helsinki</c:v>
                </c:pt>
                <c:pt idx="2">
                  <c:v>Oslo</c:v>
                </c:pt>
                <c:pt idx="3">
                  <c:v>Kööpenhamina</c:v>
                </c:pt>
              </c:strCache>
            </c:strRef>
          </c:cat>
          <c:val>
            <c:numRef>
              <c:f>'[Den Nordiska Hotellmarknaden augusti 2023.xlsx]Helsingfors'!$G$217:$J$217</c:f>
              <c:numCache>
                <c:formatCode>#,##0</c:formatCode>
                <c:ptCount val="4"/>
                <c:pt idx="0">
                  <c:v>2752390</c:v>
                </c:pt>
                <c:pt idx="1">
                  <c:v>1527138</c:v>
                </c:pt>
                <c:pt idx="2">
                  <c:v>1347184</c:v>
                </c:pt>
                <c:pt idx="3">
                  <c:v>3366902</c:v>
                </c:pt>
              </c:numCache>
            </c:numRef>
          </c:val>
          <c:extLst>
            <c:ext xmlns:c16="http://schemas.microsoft.com/office/drawing/2014/chart" uri="{C3380CC4-5D6E-409C-BE32-E72D297353CC}">
              <c16:uniqueId val="{00000000-9E87-4DCE-BDB8-17B8BB6CA858}"/>
            </c:ext>
          </c:extLst>
        </c:ser>
        <c:ser>
          <c:idx val="1"/>
          <c:order val="1"/>
          <c:tx>
            <c:strRef>
              <c:f>'[Den Nordiska Hotellmarknaden augusti 2023.xlsx]Helsingfors'!$F$218</c:f>
              <c:strCache>
                <c:ptCount val="1"/>
                <c:pt idx="0">
                  <c:v>2023</c:v>
                </c:pt>
              </c:strCache>
            </c:strRef>
          </c:tx>
          <c:spPr>
            <a:solidFill>
              <a:srgbClr val="0070C0"/>
            </a:solidFill>
            <a:ln>
              <a:noFill/>
            </a:ln>
            <a:effectLst/>
          </c:spPr>
          <c:invertIfNegative val="0"/>
          <c:dLbls>
            <c:dLbl>
              <c:idx val="2"/>
              <c:layout>
                <c:manualLayout>
                  <c:x val="6.7361115057558055E-2"/>
                  <c:y val="-2.023282726837084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9E87-4DCE-BDB8-17B8BB6CA858}"/>
                </c:ext>
              </c:extLst>
            </c:dLbl>
            <c:spPr>
              <a:noFill/>
              <a:ln>
                <a:noFill/>
              </a:ln>
              <a:effectLst/>
            </c:spPr>
            <c:txPr>
              <a:bodyPr rot="0" spcFirstLastPara="1" vertOverflow="ellipsis" vert="horz" wrap="square" anchor="ctr" anchorCtr="1"/>
              <a:lstStyle/>
              <a:p>
                <a:pPr>
                  <a:defRPr sz="1050" b="0" i="0" u="none" strike="noStrike" kern="1200" baseline="0">
                    <a:solidFill>
                      <a:schemeClr val="tx1">
                        <a:lumMod val="75000"/>
                        <a:lumOff val="25000"/>
                      </a:schemeClr>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'[Den Nordiska Hotellmarknaden augusti 2023.xlsx]Helsingfors'!$G$216:$J$216</c:f>
              <c:strCache>
                <c:ptCount val="4"/>
                <c:pt idx="0">
                  <c:v>Tukholma</c:v>
                </c:pt>
                <c:pt idx="1">
                  <c:v>Helsinki</c:v>
                </c:pt>
                <c:pt idx="2">
                  <c:v>Oslo</c:v>
                </c:pt>
                <c:pt idx="3">
                  <c:v>Kööpenhamina</c:v>
                </c:pt>
              </c:strCache>
            </c:strRef>
          </c:cat>
          <c:val>
            <c:numRef>
              <c:f>'[Den Nordiska Hotellmarknaden augusti 2023.xlsx]Helsingfors'!$G$218:$J$218</c:f>
              <c:numCache>
                <c:formatCode>#,##0</c:formatCode>
                <c:ptCount val="4"/>
                <c:pt idx="0">
                  <c:v>2431719</c:v>
                </c:pt>
                <c:pt idx="1">
                  <c:v>1197236</c:v>
                </c:pt>
                <c:pt idx="2">
                  <c:v>1372191</c:v>
                </c:pt>
                <c:pt idx="3">
                  <c:v>3596062</c:v>
                </c:pt>
              </c:numCache>
            </c:numRef>
          </c:val>
          <c:extLst>
            <c:ext xmlns:c16="http://schemas.microsoft.com/office/drawing/2014/chart" uri="{C3380CC4-5D6E-409C-BE32-E72D297353CC}">
              <c16:uniqueId val="{00000001-9E87-4DCE-BDB8-17B8BB6CA858}"/>
            </c:ext>
          </c:extLst>
        </c:ser>
        <c:dLbls>
          <c:showLegendKey val="0"/>
          <c:showVal val="0"/>
          <c:showCatName val="0"/>
          <c:showSerName val="0"/>
          <c:showPercent val="0"/>
          <c:showBubbleSize val="0"/>
        </c:dLbls>
        <c:gapWidth val="219"/>
        <c:overlap val="-27"/>
        <c:axId val="1861507231"/>
        <c:axId val="1926906463"/>
      </c:barChart>
      <c:catAx>
        <c:axId val="186150723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fi-FI"/>
          </a:p>
        </c:txPr>
        <c:crossAx val="1926906463"/>
        <c:crosses val="autoZero"/>
        <c:auto val="1"/>
        <c:lblAlgn val="ctr"/>
        <c:lblOffset val="100"/>
        <c:noMultiLvlLbl val="0"/>
      </c:catAx>
      <c:valAx>
        <c:axId val="1926906463"/>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fi-FI"/>
          </a:p>
        </c:txPr>
        <c:crossAx val="186150723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fi-FI"/>
        </a:p>
      </c:txPr>
    </c:legend>
    <c:plotVisOnly val="1"/>
    <c:dispBlanksAs val="gap"/>
    <c:showDLblsOverMax val="0"/>
  </c:chart>
  <c:spPr>
    <a:noFill/>
    <a:ln>
      <a:noFill/>
    </a:ln>
    <a:effectLst/>
  </c:spPr>
  <c:txPr>
    <a:bodyPr/>
    <a:lstStyle/>
    <a:p>
      <a:pPr>
        <a:defRPr sz="1050"/>
      </a:pPr>
      <a:endParaRPr lang="fi-FI"/>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0.40523</cdr:x>
      <cdr:y>0.55259</cdr:y>
    </cdr:from>
    <cdr:to>
      <cdr:x>0.70464</cdr:x>
      <cdr:y>0.62438</cdr:y>
    </cdr:to>
    <cdr:sp macro="" textlink="">
      <cdr:nvSpPr>
        <cdr:cNvPr id="2" name="Tekstiruutu 1"/>
        <cdr:cNvSpPr txBox="1"/>
      </cdr:nvSpPr>
      <cdr:spPr>
        <a:xfrm xmlns:a="http://schemas.openxmlformats.org/drawingml/2006/main">
          <a:off x="2605946" y="1804892"/>
          <a:ext cx="1925441" cy="234481"/>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lvl="1"/>
          <a:r>
            <a:rPr lang="fi-FI" sz="1400" b="1" dirty="0">
              <a:solidFill>
                <a:schemeClr val="bg1"/>
              </a:solidFill>
              <a:latin typeface="Verdana" panose="020B0604030504040204" pitchFamily="34" charset="0"/>
              <a:ea typeface="Verdana" panose="020B0604030504040204" pitchFamily="34" charset="0"/>
              <a:cs typeface="Verdana" panose="020B0604030504040204" pitchFamily="34" charset="0"/>
            </a:rPr>
            <a:t>Matkailutulot</a:t>
          </a:r>
        </a:p>
      </cdr:txBody>
    </cdr:sp>
  </cdr:relSizeAnchor>
  <cdr:relSizeAnchor xmlns:cdr="http://schemas.openxmlformats.org/drawingml/2006/chartDrawing">
    <cdr:from>
      <cdr:x>0.4822</cdr:x>
      <cdr:y>0.32524</cdr:y>
    </cdr:from>
    <cdr:to>
      <cdr:x>0.7816</cdr:x>
      <cdr:y>0.39704</cdr:y>
    </cdr:to>
    <cdr:sp macro="" textlink="">
      <cdr:nvSpPr>
        <cdr:cNvPr id="3" name="Tekstiruutu 1"/>
        <cdr:cNvSpPr txBox="1"/>
      </cdr:nvSpPr>
      <cdr:spPr>
        <a:xfrm xmlns:a="http://schemas.openxmlformats.org/drawingml/2006/main">
          <a:off x="3100921" y="1062294"/>
          <a:ext cx="1925377" cy="234514"/>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fi-FI" sz="1400" b="1" dirty="0">
              <a:solidFill>
                <a:schemeClr val="accent5">
                  <a:lumMod val="25000"/>
                </a:schemeClr>
              </a:solidFill>
              <a:latin typeface="Verdana" panose="020B0604030504040204" pitchFamily="34" charset="0"/>
              <a:ea typeface="Verdana" panose="020B0604030504040204" pitchFamily="34" charset="0"/>
              <a:cs typeface="Verdana" panose="020B0604030504040204" pitchFamily="34" charset="0"/>
            </a:rPr>
            <a:t>Matkailumenot</a:t>
          </a:r>
        </a:p>
      </cdr:txBody>
    </cdr:sp>
  </cdr:relSizeAnchor>
  <cdr:relSizeAnchor xmlns:cdr="http://schemas.openxmlformats.org/drawingml/2006/chartDrawing">
    <cdr:from>
      <cdr:x>0.68351</cdr:x>
      <cdr:y>0.69576</cdr:y>
    </cdr:from>
    <cdr:to>
      <cdr:x>0.89214</cdr:x>
      <cdr:y>0.76861</cdr:y>
    </cdr:to>
    <cdr:sp macro="" textlink="">
      <cdr:nvSpPr>
        <cdr:cNvPr id="5" name="Tekstiruutu 1"/>
        <cdr:cNvSpPr txBox="1"/>
      </cdr:nvSpPr>
      <cdr:spPr>
        <a:xfrm xmlns:a="http://schemas.openxmlformats.org/drawingml/2006/main">
          <a:off x="4395527" y="2272509"/>
          <a:ext cx="1341655" cy="237944"/>
        </a:xfrm>
        <a:prstGeom xmlns:a="http://schemas.openxmlformats.org/drawingml/2006/main" prst="rect">
          <a:avLst/>
        </a:prstGeom>
      </cdr:spPr>
      <cdr:txBody>
        <a:bodyPr xmlns:a="http://schemas.openxmlformats.org/drawingml/2006/main" wrap="none" rtlCol="0"/>
        <a:lstStyle xmlns:a="http://schemas.openxmlformats.org/drawingml/2006/main">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fi-FI" sz="800" b="1" dirty="0">
              <a:solidFill>
                <a:schemeClr val="bg1"/>
              </a:solidFill>
              <a:latin typeface="Verdana" panose="020B0604030504040204" pitchFamily="34" charset="0"/>
              <a:ea typeface="Verdana" panose="020B0604030504040204" pitchFamily="34" charset="0"/>
            </a:rPr>
            <a:t>netto</a:t>
          </a:r>
        </a:p>
      </cdr:txBody>
    </cdr:sp>
  </cdr:relSizeAnchor>
  <cdr:relSizeAnchor xmlns:cdr="http://schemas.openxmlformats.org/drawingml/2006/chartDrawing">
    <cdr:from>
      <cdr:x>0.493</cdr:x>
      <cdr:y>0.68434</cdr:y>
    </cdr:from>
    <cdr:to>
      <cdr:x>0.79241</cdr:x>
      <cdr:y>0.75613</cdr:y>
    </cdr:to>
    <cdr:sp macro="" textlink="">
      <cdr:nvSpPr>
        <cdr:cNvPr id="7" name="Tekstiruutu 1"/>
        <cdr:cNvSpPr txBox="1"/>
      </cdr:nvSpPr>
      <cdr:spPr>
        <a:xfrm xmlns:a="http://schemas.openxmlformats.org/drawingml/2006/main">
          <a:off x="3170389" y="2235205"/>
          <a:ext cx="1925441" cy="234481"/>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fi-FI" sz="1400" b="1" dirty="0">
              <a:solidFill>
                <a:schemeClr val="bg1"/>
              </a:solidFill>
              <a:latin typeface="Verdana" panose="020B0604030504040204" pitchFamily="34" charset="0"/>
              <a:ea typeface="Verdana" panose="020B0604030504040204" pitchFamily="34" charset="0"/>
              <a:cs typeface="Verdana" panose="020B0604030504040204" pitchFamily="34" charset="0"/>
            </a:rPr>
            <a:t>Alijäämä</a:t>
          </a:r>
        </a:p>
      </cdr:txBody>
    </cdr:sp>
  </cdr:relSizeAnchor>
</c:userShape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8-16T06:18:14.178"/>
    </inkml:context>
    <inkml:brush xml:id="br0">
      <inkml:brushProperty name="width" value="0.05" units="cm"/>
      <inkml:brushProperty name="height" value="0.05" units="cm"/>
    </inkml:brush>
  </inkml:definitions>
  <inkml:trace contextRef="#ctx0" brushRef="#br0">1 0 24575,'0'0'-8191</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224841-1EC1-4EE4-B463-354E65260C03}" type="datetimeFigureOut">
              <a:rPr lang="fi-FI" smtClean="0"/>
              <a:t>24.10.2023</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5EB577A-9496-4B8F-915F-FEF44233671E}" type="slidenum">
              <a:rPr lang="fi-FI" smtClean="0"/>
              <a:t>‹#›</a:t>
            </a:fld>
            <a:endParaRPr lang="fi-FI"/>
          </a:p>
        </p:txBody>
      </p:sp>
    </p:spTree>
    <p:extLst>
      <p:ext uri="{BB962C8B-B14F-4D97-AF65-F5344CB8AC3E}">
        <p14:creationId xmlns:p14="http://schemas.microsoft.com/office/powerpoint/2010/main" val="6102625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b="0" i="0" dirty="0">
                <a:solidFill>
                  <a:srgbClr val="333333"/>
                </a:solidFill>
                <a:effectLst/>
                <a:latin typeface="Guardian Egyptian"/>
              </a:rPr>
              <a:t>Viinin laskentakaava = alkoholivero euroa per litra = 4,21 eur per </a:t>
            </a:r>
            <a:r>
              <a:rPr lang="fi-FI" b="0" i="0">
                <a:solidFill>
                  <a:srgbClr val="333333"/>
                </a:solidFill>
                <a:effectLst/>
                <a:latin typeface="Guardian Egyptian"/>
              </a:rPr>
              <a:t>litra =&gt; </a:t>
            </a:r>
            <a:r>
              <a:rPr lang="fi-FI" b="0" i="0" dirty="0">
                <a:solidFill>
                  <a:srgbClr val="333333"/>
                </a:solidFill>
                <a:effectLst/>
                <a:latin typeface="Guardian Egyptian"/>
              </a:rPr>
              <a:t>421/11 = 38,27</a:t>
            </a:r>
          </a:p>
          <a:p>
            <a:r>
              <a:rPr lang="fi-FI" b="0" i="0" dirty="0">
                <a:solidFill>
                  <a:srgbClr val="333333"/>
                </a:solidFill>
                <a:effectLst/>
                <a:latin typeface="Guardian Egyptian"/>
              </a:rPr>
              <a:t>VM 9.10.23:  </a:t>
            </a:r>
            <a:r>
              <a:rPr lang="fi-FI" sz="1200" dirty="0">
                <a:effectLst/>
                <a:latin typeface="Calibri" panose="020F0502020204030204" pitchFamily="34" charset="0"/>
                <a:ea typeface="Calibri" panose="020F0502020204030204" pitchFamily="34" charset="0"/>
              </a:rPr>
              <a:t>Yli 5,5 tilavuusprosenttia alkoholia sisältävien viinien ja muiden </a:t>
            </a:r>
            <a:r>
              <a:rPr lang="fi-FI" sz="1200" dirty="0" err="1">
                <a:effectLst/>
                <a:latin typeface="Calibri" panose="020F0502020204030204" pitchFamily="34" charset="0"/>
                <a:ea typeface="Calibri" panose="020F0502020204030204" pitchFamily="34" charset="0"/>
              </a:rPr>
              <a:t>käymisteitse</a:t>
            </a:r>
            <a:r>
              <a:rPr lang="fi-FI" sz="1200" dirty="0">
                <a:effectLst/>
                <a:latin typeface="Calibri" panose="020F0502020204030204" pitchFamily="34" charset="0"/>
                <a:ea typeface="Calibri" panose="020F0502020204030204" pitchFamily="34" charset="0"/>
              </a:rPr>
              <a:t> valmistettujen juomien alkoholiveroa ehdotetaan korotettavaksi keskimäärin noin 8,3 prosentilla. Välituotteiden (esimerkiksi väkevöidyt viinit) veroa korotettaisiin keskimäärin noin 12,7 prosentilla. Viinojen, muiden väkevien juomien, long drink -juomien ja muiden etyylialkoholipohjaisten juomasekoitusten veroa korotettaisiin keskimäärin 8,8 prosentilla. Enintään 2,8 tilavuusprosenttia alkoholia sisältävien etyylialkoholipohjaisten juomien veroa ei korotettaisi. Oluen veroa ehdotetaan alennettavaksi noin 4,9 prosentilla. Alle 3,5 tilavuusprosenttia alkoholia sisältävän oluen veroa ei alennettaisi, sillä vähäalkoholisimpien oluiden vero on jo nykyisellään matalampi kuin alkoholittomista juomista kannettava virvoitusjuomavero. Keskimäärin alkoholijuomien valmisteverotus kiristyisi noin 2 prosentilla. Veromuutosten seurauksena alkoholijuomien hintojen arvioidaan nousevan kokonaisuudessaan keskimäärin noin prosentin. </a:t>
            </a:r>
          </a:p>
          <a:p>
            <a:r>
              <a:rPr lang="fi-FI" sz="1200" dirty="0">
                <a:effectLst/>
                <a:latin typeface="Calibri" panose="020F0502020204030204" pitchFamily="34" charset="0"/>
                <a:ea typeface="Calibri" panose="020F0502020204030204" pitchFamily="34" charset="0"/>
              </a:rPr>
              <a:t>Veromuutokset lisäisivät verotuloja vuositasolla noin 15 miljoonalla eurolla.</a:t>
            </a:r>
          </a:p>
          <a:p>
            <a:endParaRPr lang="fi-FI" dirty="0"/>
          </a:p>
          <a:p>
            <a:r>
              <a:rPr lang="fi-FI" dirty="0"/>
              <a:t>Oluen (5 </a:t>
            </a:r>
            <a:r>
              <a:rPr lang="fi-FI" dirty="0" err="1"/>
              <a:t>til</a:t>
            </a:r>
            <a:r>
              <a:rPr lang="fi-FI" dirty="0"/>
              <a:t> %  alkoholia, alkoholiverotus, eur litralta puhdasta alkoholia</a:t>
            </a:r>
          </a:p>
          <a:p>
            <a:r>
              <a:rPr lang="fi-FI" dirty="0"/>
              <a:t>Uusi alkoholijuomaveron korotus vuonna 2021 on vuodesta 2008 alkaen järjestyksessään kahdeksas!</a:t>
            </a:r>
          </a:p>
          <a:p>
            <a:endParaRPr lang="fi-FI" dirty="0"/>
          </a:p>
        </p:txBody>
      </p:sp>
      <p:sp>
        <p:nvSpPr>
          <p:cNvPr id="4" name="Dian numeron paikkamerkki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66A15E9-D31E-4472-B9EE-9D2CAEBFAE6F}" type="slidenum">
              <a:rPr kumimoji="0" lang="fi-FI"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fi-FI"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0982743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a:t>2020 Q1: matkailutulot -16 % ja matkailumenot -9 %</a:t>
            </a:r>
          </a:p>
          <a:p>
            <a:r>
              <a:rPr lang="fi-FI"/>
              <a:t>2020 Q2: matkailutulot -88 % ja menot -93 %</a:t>
            </a:r>
          </a:p>
          <a:p>
            <a:r>
              <a:rPr lang="fi-FI"/>
              <a:t>Alijäämän kasvu 2013-2019 = 925 milj. </a:t>
            </a:r>
          </a:p>
          <a:p>
            <a:endParaRPr lang="fi-FI"/>
          </a:p>
        </p:txBody>
      </p:sp>
      <p:sp>
        <p:nvSpPr>
          <p:cNvPr id="4" name="Dian numeron paikkamerkki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66A15E9-D31E-4472-B9EE-9D2CAEBFAE6F}" type="slidenum">
              <a:rPr kumimoji="0" lang="fi-FI"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fi-FI"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143234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	</a:t>
            </a:r>
          </a:p>
        </p:txBody>
      </p:sp>
      <p:sp>
        <p:nvSpPr>
          <p:cNvPr id="4" name="Dian numeron paikkamerkki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A10407C-82D7-454E-A31D-E58260E975D2}" type="slidenum">
              <a:rPr kumimoji="0" lang="fi-FI"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fi-FI"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546757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sz="1800" b="0" i="0" u="none" strike="noStrike" dirty="0">
                <a:solidFill>
                  <a:srgbClr val="000000"/>
                </a:solidFill>
                <a:effectLst/>
                <a:latin typeface="Arial" panose="020B0604020202020204" pitchFamily="34" charset="0"/>
              </a:rPr>
              <a:t>Käyttöaste = Kuukauden aikana käytössä olleiden huoneiden lukumäärä / (maksimihuonemäärä * aukiolopäivien lukumäärä).</a:t>
            </a:r>
            <a:r>
              <a:rPr lang="fi-FI" dirty="0"/>
              <a:t> </a:t>
            </a:r>
          </a:p>
          <a:p>
            <a:r>
              <a:rPr lang="fi-FI" sz="1800" b="0" i="0" u="none" strike="noStrike" dirty="0" err="1">
                <a:solidFill>
                  <a:srgbClr val="000000"/>
                </a:solidFill>
                <a:effectLst/>
                <a:latin typeface="Arial" panose="020B0604020202020204" pitchFamily="34" charset="0"/>
              </a:rPr>
              <a:t>RevPAR</a:t>
            </a:r>
            <a:r>
              <a:rPr lang="fi-FI" sz="1800" b="0" i="0" u="none" strike="noStrike" dirty="0">
                <a:solidFill>
                  <a:srgbClr val="000000"/>
                </a:solidFill>
                <a:effectLst/>
                <a:latin typeface="Arial" panose="020B0604020202020204" pitchFamily="34" charset="0"/>
              </a:rPr>
              <a:t> = Majoituksen keskimääräinen myyntitulo käytettävissä olevaa huonetta kohden, mikä vastaa majoituksen kokonaismyyntituloa jaettuna käytettävissä olevalla huonekapasiteetilla.</a:t>
            </a:r>
          </a:p>
          <a:p>
            <a:endParaRPr lang="fi-FI" sz="1800" b="0" i="0" u="none" strike="noStrike" dirty="0">
              <a:solidFill>
                <a:srgbClr val="000000"/>
              </a:solidFill>
              <a:effectLst/>
              <a:latin typeface="Arial" panose="020B0604020202020204" pitchFamily="34" charset="0"/>
            </a:endParaRPr>
          </a:p>
          <a:p>
            <a:r>
              <a:rPr lang="fi-FI" sz="1800" b="0" i="0" u="none" strike="noStrike" dirty="0">
                <a:solidFill>
                  <a:srgbClr val="000000"/>
                </a:solidFill>
                <a:effectLst/>
                <a:latin typeface="Arial" panose="020B0604020202020204" pitchFamily="34" charset="0"/>
              </a:rPr>
              <a:t>Valuutat muunnettu euroiksi 16.10 kursseilla. </a:t>
            </a:r>
            <a:endParaRPr lang="fi-FI" dirty="0"/>
          </a:p>
        </p:txBody>
      </p:sp>
      <p:sp>
        <p:nvSpPr>
          <p:cNvPr id="4" name="Dian numeron paikkamerkki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A10407C-82D7-454E-A31D-E58260E975D2}" type="slidenum">
              <a:rPr kumimoji="0" lang="fi-FI"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fi-FI"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2138782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A10407C-82D7-454E-A31D-E58260E975D2}" type="slidenum">
              <a:rPr kumimoji="0" lang="fi-FI"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fi-FI"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5571680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Otsikkodia">
    <p:spTree>
      <p:nvGrpSpPr>
        <p:cNvPr id="1" name=""/>
        <p:cNvGrpSpPr/>
        <p:nvPr/>
      </p:nvGrpSpPr>
      <p:grpSpPr>
        <a:xfrm>
          <a:off x="0" y="0"/>
          <a:ext cx="0" cy="0"/>
          <a:chOff x="0" y="0"/>
          <a:chExt cx="0" cy="0"/>
        </a:xfrm>
      </p:grpSpPr>
      <p:pic>
        <p:nvPicPr>
          <p:cNvPr id="10" name="Picture 6">
            <a:extLst>
              <a:ext uri="{FF2B5EF4-FFF2-40B4-BE49-F238E27FC236}">
                <a16:creationId xmlns:a16="http://schemas.microsoft.com/office/drawing/2014/main" id="{0C3F0629-25AD-498D-859D-435014510A8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l="5618" t="26228" r="3416" b="25356"/>
          <a:stretch>
            <a:fillRect/>
          </a:stretch>
        </p:blipFill>
        <p:spPr bwMode="auto">
          <a:xfrm>
            <a:off x="5520000" y="1104000"/>
            <a:ext cx="2550823" cy="96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Rectangle 38">
            <a:extLst>
              <a:ext uri="{FF2B5EF4-FFF2-40B4-BE49-F238E27FC236}">
                <a16:creationId xmlns:a16="http://schemas.microsoft.com/office/drawing/2014/main" id="{31043DD5-A29D-44DF-9F0E-7ACE11140284}"/>
              </a:ext>
            </a:extLst>
          </p:cNvPr>
          <p:cNvSpPr>
            <a:spLocks noChangeArrowheads="1"/>
          </p:cNvSpPr>
          <p:nvPr userDrawn="1"/>
        </p:nvSpPr>
        <p:spPr bwMode="auto">
          <a:xfrm>
            <a:off x="5520000" y="6309321"/>
            <a:ext cx="710353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fontAlgn="base">
              <a:spcBef>
                <a:spcPct val="0"/>
              </a:spcBef>
              <a:spcAft>
                <a:spcPct val="0"/>
              </a:spcAft>
              <a:defRPr/>
            </a:pPr>
            <a:r>
              <a:rPr lang="fi-FI" sz="1200" i="0" spc="27">
                <a:latin typeface="Verdana" pitchFamily="34" charset="0"/>
                <a:cs typeface="Arial" charset="0"/>
              </a:rPr>
              <a:t>Työtä ja hyvinvointia</a:t>
            </a:r>
            <a:r>
              <a:rPr lang="fi-FI" sz="1200" i="0">
                <a:latin typeface="Verdana" pitchFamily="34" charset="0"/>
                <a:cs typeface="Arial" charset="0"/>
              </a:rPr>
              <a:t> </a:t>
            </a:r>
            <a:r>
              <a:rPr lang="fi-FI" sz="1200" i="0" spc="27">
                <a:latin typeface="Verdana" pitchFamily="34" charset="0"/>
                <a:cs typeface="Arial" charset="0"/>
              </a:rPr>
              <a:t>koko</a:t>
            </a:r>
            <a:r>
              <a:rPr lang="fi-FI" sz="1200" i="0">
                <a:latin typeface="Verdana" pitchFamily="34" charset="0"/>
                <a:cs typeface="Arial" charset="0"/>
              </a:rPr>
              <a:t> </a:t>
            </a:r>
            <a:r>
              <a:rPr lang="fi-FI" sz="1200" i="0" spc="27">
                <a:latin typeface="Verdana" pitchFamily="34" charset="0"/>
                <a:cs typeface="Arial" charset="0"/>
              </a:rPr>
              <a:t>Suomeen </a:t>
            </a:r>
            <a:r>
              <a:rPr lang="fi-FI" sz="1200" i="1" spc="27">
                <a:latin typeface="Verdana" pitchFamily="34" charset="0"/>
                <a:cs typeface="Arial" charset="0"/>
              </a:rPr>
              <a:t>● </a:t>
            </a:r>
            <a:r>
              <a:rPr lang="fi-FI" sz="1200" spc="-13">
                <a:latin typeface="Verdana" pitchFamily="34" charset="0"/>
                <a:cs typeface="Arial" charset="0"/>
              </a:rPr>
              <a:t>Matkailu</a:t>
            </a:r>
            <a:r>
              <a:rPr lang="fi-FI" sz="1200" spc="-27">
                <a:latin typeface="Verdana" pitchFamily="34" charset="0"/>
                <a:cs typeface="Arial" charset="0"/>
              </a:rPr>
              <a:t>- ja </a:t>
            </a:r>
            <a:r>
              <a:rPr lang="fi-FI" sz="1200" spc="-13">
                <a:latin typeface="Verdana" pitchFamily="34" charset="0"/>
                <a:cs typeface="Arial" charset="0"/>
              </a:rPr>
              <a:t>Ravintolapalvelut</a:t>
            </a:r>
            <a:r>
              <a:rPr lang="fi-FI" sz="1200" spc="-27">
                <a:latin typeface="Verdana" pitchFamily="34" charset="0"/>
                <a:cs typeface="Arial" charset="0"/>
              </a:rPr>
              <a:t> </a:t>
            </a:r>
            <a:r>
              <a:rPr lang="fi-FI" sz="1200" spc="-13">
                <a:latin typeface="Verdana" pitchFamily="34" charset="0"/>
                <a:cs typeface="Arial" charset="0"/>
              </a:rPr>
              <a:t>MaRa</a:t>
            </a:r>
            <a:r>
              <a:rPr lang="fi-FI" sz="1200" spc="-27">
                <a:latin typeface="Verdana" pitchFamily="34" charset="0"/>
                <a:cs typeface="Arial" charset="0"/>
              </a:rPr>
              <a:t> ry</a:t>
            </a:r>
          </a:p>
        </p:txBody>
      </p:sp>
      <p:sp>
        <p:nvSpPr>
          <p:cNvPr id="25" name="Tekstin paikkamerkki 24">
            <a:extLst>
              <a:ext uri="{FF2B5EF4-FFF2-40B4-BE49-F238E27FC236}">
                <a16:creationId xmlns:a16="http://schemas.microsoft.com/office/drawing/2014/main" id="{06FBD8CD-C20B-4333-8A92-DA605D1E0223}"/>
              </a:ext>
            </a:extLst>
          </p:cNvPr>
          <p:cNvSpPr>
            <a:spLocks noGrp="1"/>
          </p:cNvSpPr>
          <p:nvPr>
            <p:ph type="body" sz="quarter" idx="13" hasCustomPrompt="1"/>
          </p:nvPr>
        </p:nvSpPr>
        <p:spPr>
          <a:xfrm>
            <a:off x="5520000" y="2704946"/>
            <a:ext cx="6239373" cy="532033"/>
          </a:xfrm>
        </p:spPr>
        <p:txBody>
          <a:bodyPr>
            <a:noAutofit/>
          </a:bodyPr>
          <a:lstStyle>
            <a:lvl1pPr marL="0" indent="0">
              <a:buNone/>
              <a:defRPr sz="2667">
                <a:latin typeface="Verdana" panose="020B0604030504040204" pitchFamily="34" charset="0"/>
                <a:ea typeface="Verdana" panose="020B0604030504040204" pitchFamily="34" charset="0"/>
              </a:defRPr>
            </a:lvl1pPr>
          </a:lstStyle>
          <a:p>
            <a:pPr lvl="0"/>
            <a:r>
              <a:rPr lang="fi-FI">
                <a:latin typeface="Verdana" panose="020B0604030504040204" pitchFamily="34" charset="0"/>
                <a:ea typeface="Verdana" panose="020B0604030504040204" pitchFamily="34" charset="0"/>
              </a:rPr>
              <a:t>Apuotsikko</a:t>
            </a:r>
            <a:endParaRPr lang="fi-FI"/>
          </a:p>
        </p:txBody>
      </p:sp>
      <p:sp>
        <p:nvSpPr>
          <p:cNvPr id="27" name="Tekstin paikkamerkki 26">
            <a:extLst>
              <a:ext uri="{FF2B5EF4-FFF2-40B4-BE49-F238E27FC236}">
                <a16:creationId xmlns:a16="http://schemas.microsoft.com/office/drawing/2014/main" id="{DC4E697E-005D-4A00-9142-117DD2C4C417}"/>
              </a:ext>
            </a:extLst>
          </p:cNvPr>
          <p:cNvSpPr>
            <a:spLocks noGrp="1"/>
          </p:cNvSpPr>
          <p:nvPr>
            <p:ph type="body" sz="quarter" idx="14" hasCustomPrompt="1"/>
          </p:nvPr>
        </p:nvSpPr>
        <p:spPr>
          <a:xfrm>
            <a:off x="5520000" y="3281011"/>
            <a:ext cx="6239373" cy="713127"/>
          </a:xfrm>
        </p:spPr>
        <p:txBody>
          <a:bodyPr>
            <a:noAutofit/>
          </a:bodyPr>
          <a:lstStyle>
            <a:lvl1pPr marL="0" indent="0">
              <a:buNone/>
              <a:defRPr sz="4267" b="1">
                <a:solidFill>
                  <a:srgbClr val="2A487F"/>
                </a:solidFill>
                <a:latin typeface="Verdana" panose="020B0604030504040204" pitchFamily="34" charset="0"/>
                <a:ea typeface="Verdana" panose="020B0604030504040204" pitchFamily="34" charset="0"/>
              </a:defRPr>
            </a:lvl1pPr>
          </a:lstStyle>
          <a:p>
            <a:pPr lvl="0"/>
            <a:r>
              <a:rPr lang="fi-FI"/>
              <a:t>Otsikko</a:t>
            </a:r>
          </a:p>
        </p:txBody>
      </p:sp>
      <p:sp>
        <p:nvSpPr>
          <p:cNvPr id="29" name="Tekstin paikkamerkki 28">
            <a:extLst>
              <a:ext uri="{FF2B5EF4-FFF2-40B4-BE49-F238E27FC236}">
                <a16:creationId xmlns:a16="http://schemas.microsoft.com/office/drawing/2014/main" id="{91B476A8-8269-42C4-8745-C7B52A5AFA84}"/>
              </a:ext>
            </a:extLst>
          </p:cNvPr>
          <p:cNvSpPr>
            <a:spLocks noGrp="1"/>
          </p:cNvSpPr>
          <p:nvPr>
            <p:ph type="body" sz="quarter" idx="15" hasCustomPrompt="1"/>
          </p:nvPr>
        </p:nvSpPr>
        <p:spPr>
          <a:xfrm>
            <a:off x="5520000" y="4197085"/>
            <a:ext cx="6239373" cy="330200"/>
          </a:xfrm>
        </p:spPr>
        <p:txBody>
          <a:bodyPr>
            <a:noAutofit/>
          </a:bodyPr>
          <a:lstStyle>
            <a:lvl1pPr marL="0" indent="0">
              <a:buNone/>
              <a:defRPr sz="1467">
                <a:latin typeface="Verdana" panose="020B0604030504040204" pitchFamily="34" charset="0"/>
                <a:ea typeface="Verdana" panose="020B0604030504040204" pitchFamily="34" charset="0"/>
              </a:defRPr>
            </a:lvl1pPr>
          </a:lstStyle>
          <a:p>
            <a:pPr lvl="0"/>
            <a:r>
              <a:rPr lang="fi-FI"/>
              <a:t>Päivämäärä ja esittäjä</a:t>
            </a:r>
          </a:p>
        </p:txBody>
      </p:sp>
    </p:spTree>
    <p:extLst>
      <p:ext uri="{BB962C8B-B14F-4D97-AF65-F5344CB8AC3E}">
        <p14:creationId xmlns:p14="http://schemas.microsoft.com/office/powerpoint/2010/main" val="21653636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tsikko ja sisältö">
    <p:spTree>
      <p:nvGrpSpPr>
        <p:cNvPr id="1" name=""/>
        <p:cNvGrpSpPr/>
        <p:nvPr/>
      </p:nvGrpSpPr>
      <p:grpSpPr>
        <a:xfrm>
          <a:off x="0" y="0"/>
          <a:ext cx="0" cy="0"/>
          <a:chOff x="0" y="0"/>
          <a:chExt cx="0" cy="0"/>
        </a:xfrm>
      </p:grpSpPr>
      <p:pic>
        <p:nvPicPr>
          <p:cNvPr id="14" name="Picture 2">
            <a:extLst>
              <a:ext uri="{FF2B5EF4-FFF2-40B4-BE49-F238E27FC236}">
                <a16:creationId xmlns:a16="http://schemas.microsoft.com/office/drawing/2014/main" id="{64E4EC6D-CDF1-4ED7-8CC9-08AE9672A4A4}"/>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0080000" y="6000000"/>
            <a:ext cx="1209301" cy="48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Sisällön paikkamerkki 17">
            <a:extLst>
              <a:ext uri="{FF2B5EF4-FFF2-40B4-BE49-F238E27FC236}">
                <a16:creationId xmlns:a16="http://schemas.microsoft.com/office/drawing/2014/main" id="{6A7B2E2F-B391-4184-B56A-456693E1E55A}"/>
              </a:ext>
            </a:extLst>
          </p:cNvPr>
          <p:cNvSpPr>
            <a:spLocks noGrp="1"/>
          </p:cNvSpPr>
          <p:nvPr>
            <p:ph sz="quarter" idx="10"/>
          </p:nvPr>
        </p:nvSpPr>
        <p:spPr>
          <a:xfrm>
            <a:off x="609600" y="1220755"/>
            <a:ext cx="10972800" cy="4752479"/>
          </a:xfrm>
        </p:spPr>
        <p:txBody>
          <a:bodyPr>
            <a:normAutofit/>
          </a:bodyPr>
          <a:lstStyle>
            <a:lvl1pPr>
              <a:defRPr sz="2400">
                <a:latin typeface="Verdana" panose="020B0604030504040204" pitchFamily="34" charset="0"/>
                <a:ea typeface="Verdana" panose="020B0604030504040204" pitchFamily="34" charset="0"/>
              </a:defRPr>
            </a:lvl1pPr>
            <a:lvl2pPr>
              <a:defRPr sz="2133">
                <a:latin typeface="Verdana" panose="020B0604030504040204" pitchFamily="34" charset="0"/>
                <a:ea typeface="Verdana" panose="020B0604030504040204" pitchFamily="34" charset="0"/>
              </a:defRPr>
            </a:lvl2pPr>
            <a:lvl3pPr>
              <a:defRPr sz="2133">
                <a:latin typeface="Verdana" panose="020B0604030504040204" pitchFamily="34" charset="0"/>
                <a:ea typeface="Verdana" panose="020B0604030504040204" pitchFamily="34" charset="0"/>
              </a:defRPr>
            </a:lvl3pPr>
            <a:lvl4pPr>
              <a:defRPr sz="1867">
                <a:latin typeface="Verdana" panose="020B0604030504040204" pitchFamily="34" charset="0"/>
                <a:ea typeface="Verdana" panose="020B0604030504040204" pitchFamily="34" charset="0"/>
              </a:defRPr>
            </a:lvl4pPr>
            <a:lvl5pPr>
              <a:defRPr sz="1600">
                <a:latin typeface="Verdana" panose="020B0604030504040204" pitchFamily="34" charset="0"/>
                <a:ea typeface="Verdana" panose="020B0604030504040204" pitchFamily="34" charset="0"/>
              </a:defRPr>
            </a:lvl5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20" name="Tekstin paikkamerkki 19">
            <a:extLst>
              <a:ext uri="{FF2B5EF4-FFF2-40B4-BE49-F238E27FC236}">
                <a16:creationId xmlns:a16="http://schemas.microsoft.com/office/drawing/2014/main" id="{5CF9F40E-D336-47E1-B1C3-8DB43F14E222}"/>
              </a:ext>
            </a:extLst>
          </p:cNvPr>
          <p:cNvSpPr>
            <a:spLocks noGrp="1"/>
          </p:cNvSpPr>
          <p:nvPr>
            <p:ph type="body" sz="quarter" idx="11" hasCustomPrompt="1"/>
          </p:nvPr>
        </p:nvSpPr>
        <p:spPr>
          <a:xfrm>
            <a:off x="609600" y="398699"/>
            <a:ext cx="10972800" cy="822056"/>
          </a:xfrm>
        </p:spPr>
        <p:txBody>
          <a:bodyPr>
            <a:normAutofit/>
          </a:bodyPr>
          <a:lstStyle>
            <a:lvl1pPr marL="0" indent="0">
              <a:buNone/>
              <a:defRPr sz="3200" b="1">
                <a:solidFill>
                  <a:srgbClr val="2A487F"/>
                </a:solidFill>
                <a:latin typeface="Verdana" panose="020B0604030504040204" pitchFamily="34" charset="0"/>
                <a:ea typeface="Verdana" panose="020B0604030504040204" pitchFamily="34" charset="0"/>
              </a:defRPr>
            </a:lvl1pPr>
          </a:lstStyle>
          <a:p>
            <a:pPr lvl="0"/>
            <a:r>
              <a:rPr lang="fi-FI"/>
              <a:t>Otsikko</a:t>
            </a:r>
          </a:p>
        </p:txBody>
      </p:sp>
      <p:sp>
        <p:nvSpPr>
          <p:cNvPr id="7" name="Dian numeron paikkamerkki 5">
            <a:extLst>
              <a:ext uri="{FF2B5EF4-FFF2-40B4-BE49-F238E27FC236}">
                <a16:creationId xmlns:a16="http://schemas.microsoft.com/office/drawing/2014/main" id="{DF03E85D-A415-45E3-BFBA-269328A5D459}"/>
              </a:ext>
            </a:extLst>
          </p:cNvPr>
          <p:cNvSpPr>
            <a:spLocks noGrp="1"/>
          </p:cNvSpPr>
          <p:nvPr>
            <p:ph type="sldNum" sz="quarter" idx="4"/>
          </p:nvPr>
        </p:nvSpPr>
        <p:spPr>
          <a:xfrm>
            <a:off x="601511" y="6346656"/>
            <a:ext cx="2844800" cy="365125"/>
          </a:xfrm>
          <a:prstGeom prst="rect">
            <a:avLst/>
          </a:prstGeom>
        </p:spPr>
        <p:txBody>
          <a:bodyPr vert="horz" lIns="91440" tIns="45720" rIns="91440" bIns="45720" rtlCol="0" anchor="ctr"/>
          <a:lstStyle>
            <a:lvl1pPr algn="l">
              <a:defRPr sz="1600">
                <a:solidFill>
                  <a:schemeClr val="tx1">
                    <a:tint val="75000"/>
                  </a:schemeClr>
                </a:solidFill>
              </a:defRPr>
            </a:lvl1pPr>
          </a:lstStyle>
          <a:p>
            <a:fld id="{9064E2CB-33B7-40EE-A85A-9A3259854675}" type="slidenum">
              <a:rPr lang="fi-FI" smtClean="0"/>
              <a:pPr/>
              <a:t>‹#›</a:t>
            </a:fld>
            <a:endParaRPr lang="fi-FI"/>
          </a:p>
        </p:txBody>
      </p:sp>
    </p:spTree>
    <p:extLst>
      <p:ext uri="{BB962C8B-B14F-4D97-AF65-F5344CB8AC3E}">
        <p14:creationId xmlns:p14="http://schemas.microsoft.com/office/powerpoint/2010/main" val="42613221"/>
      </p:ext>
    </p:extLst>
  </p:cSld>
  <p:clrMapOvr>
    <a:masterClrMapping/>
  </p:clrMapOvr>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san ylätunniste">
    <p:spTree>
      <p:nvGrpSpPr>
        <p:cNvPr id="1" name=""/>
        <p:cNvGrpSpPr/>
        <p:nvPr/>
      </p:nvGrpSpPr>
      <p:grpSpPr>
        <a:xfrm>
          <a:off x="0" y="0"/>
          <a:ext cx="0" cy="0"/>
          <a:chOff x="0" y="0"/>
          <a:chExt cx="0" cy="0"/>
        </a:xfrm>
      </p:grpSpPr>
      <p:sp>
        <p:nvSpPr>
          <p:cNvPr id="3" name="Tekstin paikkamerkki 2"/>
          <p:cNvSpPr>
            <a:spLocks noGrp="1"/>
          </p:cNvSpPr>
          <p:nvPr>
            <p:ph type="body" idx="1"/>
          </p:nvPr>
        </p:nvSpPr>
        <p:spPr>
          <a:xfrm>
            <a:off x="963084" y="3828161"/>
            <a:ext cx="10363200" cy="578739"/>
          </a:xfrm>
        </p:spPr>
        <p:txBody>
          <a:bodyPr anchor="b">
            <a:normAutofit/>
          </a:bodyPr>
          <a:lstStyle>
            <a:lvl1pPr marL="0" indent="0">
              <a:buNone/>
              <a:defRPr sz="2400">
                <a:solidFill>
                  <a:schemeClr val="tx1">
                    <a:tint val="75000"/>
                  </a:schemeClr>
                </a:solidFill>
                <a:latin typeface="Verdana" panose="020B0604030504040204" pitchFamily="34" charset="0"/>
                <a:ea typeface="Verdana" panose="020B0604030504040204" pitchFamily="34" charset="0"/>
              </a:defRPr>
            </a:lvl1pPr>
            <a:lvl2pPr marL="609585" indent="0">
              <a:buNone/>
              <a:defRPr sz="2400">
                <a:solidFill>
                  <a:schemeClr val="tx1">
                    <a:tint val="75000"/>
                  </a:schemeClr>
                </a:solidFill>
              </a:defRPr>
            </a:lvl2pPr>
            <a:lvl3pPr marL="1219170" indent="0">
              <a:buNone/>
              <a:defRPr sz="2133">
                <a:solidFill>
                  <a:schemeClr val="tx1">
                    <a:tint val="75000"/>
                  </a:schemeClr>
                </a:solidFill>
              </a:defRPr>
            </a:lvl3pPr>
            <a:lvl4pPr marL="1828754" indent="0">
              <a:buNone/>
              <a:defRPr sz="1867">
                <a:solidFill>
                  <a:schemeClr val="tx1">
                    <a:tint val="75000"/>
                  </a:schemeClr>
                </a:solidFill>
              </a:defRPr>
            </a:lvl4pPr>
            <a:lvl5pPr marL="2438339" indent="0">
              <a:buNone/>
              <a:defRPr sz="1867">
                <a:solidFill>
                  <a:schemeClr val="tx1">
                    <a:tint val="75000"/>
                  </a:schemeClr>
                </a:solidFill>
              </a:defRPr>
            </a:lvl5pPr>
            <a:lvl6pPr marL="3047924" indent="0">
              <a:buNone/>
              <a:defRPr sz="1867">
                <a:solidFill>
                  <a:schemeClr val="tx1">
                    <a:tint val="75000"/>
                  </a:schemeClr>
                </a:solidFill>
              </a:defRPr>
            </a:lvl6pPr>
            <a:lvl7pPr marL="3657509" indent="0">
              <a:buNone/>
              <a:defRPr sz="1867">
                <a:solidFill>
                  <a:schemeClr val="tx1">
                    <a:tint val="75000"/>
                  </a:schemeClr>
                </a:solidFill>
              </a:defRPr>
            </a:lvl7pPr>
            <a:lvl8pPr marL="4267093" indent="0">
              <a:buNone/>
              <a:defRPr sz="1867">
                <a:solidFill>
                  <a:schemeClr val="tx1">
                    <a:tint val="75000"/>
                  </a:schemeClr>
                </a:solidFill>
              </a:defRPr>
            </a:lvl8pPr>
            <a:lvl9pPr marL="4876678" indent="0">
              <a:buNone/>
              <a:defRPr sz="1867">
                <a:solidFill>
                  <a:schemeClr val="tx1">
                    <a:tint val="75000"/>
                  </a:schemeClr>
                </a:solidFill>
              </a:defRPr>
            </a:lvl9pPr>
          </a:lstStyle>
          <a:p>
            <a:pPr lvl="0"/>
            <a:r>
              <a:rPr lang="fi-FI"/>
              <a:t>Muokkaa tekstin perustyylejä napsauttamalla</a:t>
            </a:r>
          </a:p>
        </p:txBody>
      </p:sp>
      <p:pic>
        <p:nvPicPr>
          <p:cNvPr id="9" name="Picture 2">
            <a:extLst>
              <a:ext uri="{FF2B5EF4-FFF2-40B4-BE49-F238E27FC236}">
                <a16:creationId xmlns:a16="http://schemas.microsoft.com/office/drawing/2014/main" id="{6AC82D09-100A-4FE4-8F63-301F8A8AAD2D}"/>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0080001" y="6000000"/>
            <a:ext cx="1209300" cy="48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3" name="Tekstin paikkamerkki 12">
            <a:extLst>
              <a:ext uri="{FF2B5EF4-FFF2-40B4-BE49-F238E27FC236}">
                <a16:creationId xmlns:a16="http://schemas.microsoft.com/office/drawing/2014/main" id="{A8756542-D318-4B3D-AC5C-C97DF3156610}"/>
              </a:ext>
            </a:extLst>
          </p:cNvPr>
          <p:cNvSpPr>
            <a:spLocks noGrp="1"/>
          </p:cNvSpPr>
          <p:nvPr>
            <p:ph type="body" sz="quarter" idx="10" hasCustomPrompt="1"/>
          </p:nvPr>
        </p:nvSpPr>
        <p:spPr>
          <a:xfrm>
            <a:off x="961695" y="3029839"/>
            <a:ext cx="10363200" cy="578739"/>
          </a:xfrm>
        </p:spPr>
        <p:txBody>
          <a:bodyPr>
            <a:normAutofit/>
          </a:bodyPr>
          <a:lstStyle>
            <a:lvl1pPr marL="0" indent="0">
              <a:buNone/>
              <a:defRPr sz="3200" b="1">
                <a:solidFill>
                  <a:srgbClr val="2A487F"/>
                </a:solidFill>
                <a:latin typeface="Verdana" panose="020B0604030504040204" pitchFamily="34" charset="0"/>
                <a:ea typeface="Verdana" panose="020B0604030504040204" pitchFamily="34" charset="0"/>
              </a:defRPr>
            </a:lvl1pPr>
          </a:lstStyle>
          <a:p>
            <a:pPr lvl="0"/>
            <a:r>
              <a:rPr lang="fi-FI"/>
              <a:t>OTSIKKO</a:t>
            </a:r>
          </a:p>
        </p:txBody>
      </p:sp>
      <p:sp>
        <p:nvSpPr>
          <p:cNvPr id="7" name="Dian numeron paikkamerkki 5">
            <a:extLst>
              <a:ext uri="{FF2B5EF4-FFF2-40B4-BE49-F238E27FC236}">
                <a16:creationId xmlns:a16="http://schemas.microsoft.com/office/drawing/2014/main" id="{1CA5F695-B47B-4321-9EA1-2707483E5852}"/>
              </a:ext>
            </a:extLst>
          </p:cNvPr>
          <p:cNvSpPr>
            <a:spLocks noGrp="1"/>
          </p:cNvSpPr>
          <p:nvPr>
            <p:ph type="sldNum" sz="quarter" idx="4"/>
          </p:nvPr>
        </p:nvSpPr>
        <p:spPr>
          <a:xfrm>
            <a:off x="601511" y="6346656"/>
            <a:ext cx="2844800" cy="365125"/>
          </a:xfrm>
          <a:prstGeom prst="rect">
            <a:avLst/>
          </a:prstGeom>
        </p:spPr>
        <p:txBody>
          <a:bodyPr vert="horz" lIns="91440" tIns="45720" rIns="91440" bIns="45720" rtlCol="0" anchor="ctr"/>
          <a:lstStyle>
            <a:lvl1pPr algn="l">
              <a:defRPr sz="1600">
                <a:solidFill>
                  <a:schemeClr val="tx1">
                    <a:tint val="75000"/>
                  </a:schemeClr>
                </a:solidFill>
              </a:defRPr>
            </a:lvl1pPr>
          </a:lstStyle>
          <a:p>
            <a:fld id="{9064E2CB-33B7-40EE-A85A-9A3259854675}" type="slidenum">
              <a:rPr lang="fi-FI" smtClean="0"/>
              <a:pPr/>
              <a:t>‹#›</a:t>
            </a:fld>
            <a:endParaRPr lang="fi-FI"/>
          </a:p>
        </p:txBody>
      </p:sp>
    </p:spTree>
    <p:extLst>
      <p:ext uri="{BB962C8B-B14F-4D97-AF65-F5344CB8AC3E}">
        <p14:creationId xmlns:p14="http://schemas.microsoft.com/office/powerpoint/2010/main" val="32465405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Kaksi sisältökohdetta">
    <p:spTree>
      <p:nvGrpSpPr>
        <p:cNvPr id="1" name=""/>
        <p:cNvGrpSpPr/>
        <p:nvPr/>
      </p:nvGrpSpPr>
      <p:grpSpPr>
        <a:xfrm>
          <a:off x="0" y="0"/>
          <a:ext cx="0" cy="0"/>
          <a:chOff x="0" y="0"/>
          <a:chExt cx="0" cy="0"/>
        </a:xfrm>
      </p:grpSpPr>
      <p:sp>
        <p:nvSpPr>
          <p:cNvPr id="3" name="Sisällön paikkamerkki 2"/>
          <p:cNvSpPr>
            <a:spLocks noGrp="1"/>
          </p:cNvSpPr>
          <p:nvPr>
            <p:ph sz="half" idx="1"/>
          </p:nvPr>
        </p:nvSpPr>
        <p:spPr>
          <a:xfrm>
            <a:off x="609600" y="1571096"/>
            <a:ext cx="5384800" cy="3394075"/>
          </a:xfrm>
        </p:spPr>
        <p:txBody>
          <a:bodyPr>
            <a:normAutofit/>
          </a:bodyPr>
          <a:lstStyle>
            <a:lvl1pPr>
              <a:defRPr sz="2400">
                <a:latin typeface="Verdana" panose="020B0604030504040204" pitchFamily="34" charset="0"/>
                <a:ea typeface="Verdana" panose="020B0604030504040204" pitchFamily="34" charset="0"/>
              </a:defRPr>
            </a:lvl1pPr>
            <a:lvl2pPr>
              <a:defRPr sz="2133">
                <a:latin typeface="Verdana" panose="020B0604030504040204" pitchFamily="34" charset="0"/>
                <a:ea typeface="Verdana" panose="020B0604030504040204" pitchFamily="34" charset="0"/>
              </a:defRPr>
            </a:lvl2pPr>
            <a:lvl3pPr>
              <a:defRPr sz="1867">
                <a:latin typeface="Verdana" panose="020B0604030504040204" pitchFamily="34" charset="0"/>
                <a:ea typeface="Verdana" panose="020B0604030504040204" pitchFamily="34" charset="0"/>
              </a:defRPr>
            </a:lvl3pPr>
            <a:lvl4pPr>
              <a:defRPr sz="1600">
                <a:latin typeface="Verdana" panose="020B0604030504040204" pitchFamily="34" charset="0"/>
                <a:ea typeface="Verdana" panose="020B0604030504040204" pitchFamily="34" charset="0"/>
              </a:defRPr>
            </a:lvl4pPr>
            <a:lvl5pPr>
              <a:defRPr sz="1467">
                <a:latin typeface="Verdana" panose="020B0604030504040204" pitchFamily="34" charset="0"/>
                <a:ea typeface="Verdana" panose="020B0604030504040204" pitchFamily="34" charset="0"/>
              </a:defRPr>
            </a:lvl5pPr>
            <a:lvl6pPr>
              <a:defRPr sz="2400"/>
            </a:lvl6pPr>
            <a:lvl7pPr>
              <a:defRPr sz="2400"/>
            </a:lvl7pPr>
            <a:lvl8pPr>
              <a:defRPr sz="2400"/>
            </a:lvl8pPr>
            <a:lvl9pPr>
              <a:defRPr sz="24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6197600" y="1571096"/>
            <a:ext cx="5384800" cy="3394075"/>
          </a:xfrm>
        </p:spPr>
        <p:txBody>
          <a:bodyPr>
            <a:normAutofit/>
          </a:bodyPr>
          <a:lstStyle>
            <a:lvl1pPr>
              <a:defRPr sz="2400">
                <a:latin typeface="Verdana" panose="020B0604030504040204" pitchFamily="34" charset="0"/>
                <a:ea typeface="Verdana" panose="020B0604030504040204" pitchFamily="34" charset="0"/>
              </a:defRPr>
            </a:lvl1pPr>
            <a:lvl2pPr>
              <a:defRPr sz="2133">
                <a:latin typeface="Verdana" panose="020B0604030504040204" pitchFamily="34" charset="0"/>
                <a:ea typeface="Verdana" panose="020B0604030504040204" pitchFamily="34" charset="0"/>
              </a:defRPr>
            </a:lvl2pPr>
            <a:lvl3pPr>
              <a:defRPr sz="1867">
                <a:latin typeface="Verdana" panose="020B0604030504040204" pitchFamily="34" charset="0"/>
                <a:ea typeface="Verdana" panose="020B0604030504040204" pitchFamily="34" charset="0"/>
              </a:defRPr>
            </a:lvl3pPr>
            <a:lvl4pPr>
              <a:defRPr sz="1600">
                <a:latin typeface="Verdana" panose="020B0604030504040204" pitchFamily="34" charset="0"/>
                <a:ea typeface="Verdana" panose="020B0604030504040204" pitchFamily="34" charset="0"/>
              </a:defRPr>
            </a:lvl4pPr>
            <a:lvl5pPr>
              <a:defRPr sz="1467">
                <a:latin typeface="Verdana" panose="020B0604030504040204" pitchFamily="34" charset="0"/>
                <a:ea typeface="Verdana" panose="020B0604030504040204" pitchFamily="34" charset="0"/>
              </a:defRPr>
            </a:lvl5pPr>
            <a:lvl6pPr>
              <a:defRPr sz="2400"/>
            </a:lvl6pPr>
            <a:lvl7pPr>
              <a:defRPr sz="2400"/>
            </a:lvl7pPr>
            <a:lvl8pPr>
              <a:defRPr sz="2400"/>
            </a:lvl8pPr>
            <a:lvl9pPr>
              <a:defRPr sz="24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pic>
        <p:nvPicPr>
          <p:cNvPr id="10" name="Picture 2">
            <a:extLst>
              <a:ext uri="{FF2B5EF4-FFF2-40B4-BE49-F238E27FC236}">
                <a16:creationId xmlns:a16="http://schemas.microsoft.com/office/drawing/2014/main" id="{E1697EC6-1B78-49AA-B45A-C4B00E029ABC}"/>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0080001" y="6000000"/>
            <a:ext cx="1209300" cy="48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3" name="Tekstin paikkamerkki 19">
            <a:extLst>
              <a:ext uri="{FF2B5EF4-FFF2-40B4-BE49-F238E27FC236}">
                <a16:creationId xmlns:a16="http://schemas.microsoft.com/office/drawing/2014/main" id="{2BBAC97F-DDAD-47CE-A14F-7724B9977CFC}"/>
              </a:ext>
            </a:extLst>
          </p:cNvPr>
          <p:cNvSpPr>
            <a:spLocks noGrp="1"/>
          </p:cNvSpPr>
          <p:nvPr>
            <p:ph type="body" sz="quarter" idx="11" hasCustomPrompt="1"/>
          </p:nvPr>
        </p:nvSpPr>
        <p:spPr>
          <a:xfrm>
            <a:off x="609600" y="398699"/>
            <a:ext cx="10972800" cy="822056"/>
          </a:xfrm>
        </p:spPr>
        <p:txBody>
          <a:bodyPr>
            <a:normAutofit/>
          </a:bodyPr>
          <a:lstStyle>
            <a:lvl1pPr marL="0" indent="0">
              <a:buNone/>
              <a:defRPr sz="3200" b="1">
                <a:solidFill>
                  <a:srgbClr val="2A487F"/>
                </a:solidFill>
                <a:latin typeface="Verdana" panose="020B0604030504040204" pitchFamily="34" charset="0"/>
                <a:ea typeface="Verdana" panose="020B0604030504040204" pitchFamily="34" charset="0"/>
              </a:defRPr>
            </a:lvl1pPr>
          </a:lstStyle>
          <a:p>
            <a:pPr lvl="0"/>
            <a:r>
              <a:rPr lang="fi-FI"/>
              <a:t>Otsikko</a:t>
            </a:r>
          </a:p>
        </p:txBody>
      </p:sp>
      <p:sp>
        <p:nvSpPr>
          <p:cNvPr id="8" name="Dian numeron paikkamerkki 5">
            <a:extLst>
              <a:ext uri="{FF2B5EF4-FFF2-40B4-BE49-F238E27FC236}">
                <a16:creationId xmlns:a16="http://schemas.microsoft.com/office/drawing/2014/main" id="{68B6DBC7-6E73-41A3-B51B-FC3BAE8A0F7A}"/>
              </a:ext>
            </a:extLst>
          </p:cNvPr>
          <p:cNvSpPr>
            <a:spLocks noGrp="1"/>
          </p:cNvSpPr>
          <p:nvPr>
            <p:ph type="sldNum" sz="quarter" idx="4"/>
          </p:nvPr>
        </p:nvSpPr>
        <p:spPr>
          <a:xfrm>
            <a:off x="601511" y="6346656"/>
            <a:ext cx="2844800" cy="365125"/>
          </a:xfrm>
          <a:prstGeom prst="rect">
            <a:avLst/>
          </a:prstGeom>
        </p:spPr>
        <p:txBody>
          <a:bodyPr vert="horz" lIns="91440" tIns="45720" rIns="91440" bIns="45720" rtlCol="0" anchor="ctr"/>
          <a:lstStyle>
            <a:lvl1pPr algn="l">
              <a:defRPr sz="1600">
                <a:solidFill>
                  <a:schemeClr val="tx1">
                    <a:tint val="75000"/>
                  </a:schemeClr>
                </a:solidFill>
              </a:defRPr>
            </a:lvl1pPr>
          </a:lstStyle>
          <a:p>
            <a:fld id="{9064E2CB-33B7-40EE-A85A-9A3259854675}" type="slidenum">
              <a:rPr lang="fi-FI" smtClean="0"/>
              <a:pPr/>
              <a:t>‹#›</a:t>
            </a:fld>
            <a:endParaRPr lang="fi-FI"/>
          </a:p>
        </p:txBody>
      </p:sp>
    </p:spTree>
    <p:extLst>
      <p:ext uri="{BB962C8B-B14F-4D97-AF65-F5344CB8AC3E}">
        <p14:creationId xmlns:p14="http://schemas.microsoft.com/office/powerpoint/2010/main" val="27257161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ertailu">
    <p:spTree>
      <p:nvGrpSpPr>
        <p:cNvPr id="1" name=""/>
        <p:cNvGrpSpPr/>
        <p:nvPr/>
      </p:nvGrpSpPr>
      <p:grpSpPr>
        <a:xfrm>
          <a:off x="0" y="0"/>
          <a:ext cx="0" cy="0"/>
          <a:chOff x="0" y="0"/>
          <a:chExt cx="0" cy="0"/>
        </a:xfrm>
      </p:grpSpPr>
      <p:sp>
        <p:nvSpPr>
          <p:cNvPr id="3" name="Tekstin paikkamerkki 2"/>
          <p:cNvSpPr>
            <a:spLocks noGrp="1"/>
          </p:cNvSpPr>
          <p:nvPr>
            <p:ph type="body" idx="1"/>
          </p:nvPr>
        </p:nvSpPr>
        <p:spPr>
          <a:xfrm>
            <a:off x="609600" y="1535113"/>
            <a:ext cx="5386917" cy="639763"/>
          </a:xfrm>
        </p:spPr>
        <p:txBody>
          <a:bodyPr anchor="b">
            <a:noAutofit/>
          </a:bodyPr>
          <a:lstStyle>
            <a:lvl1pPr marL="0" indent="0">
              <a:buNone/>
              <a:defRPr sz="2400" b="1">
                <a:latin typeface="Verdana" panose="020B0604030504040204" pitchFamily="34" charset="0"/>
                <a:ea typeface="Verdana" panose="020B0604030504040204" pitchFamily="34" charset="0"/>
              </a:defRPr>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fi-FI"/>
              <a:t>Muokkaa tekstin perustyylejä napsauttamalla</a:t>
            </a:r>
          </a:p>
        </p:txBody>
      </p:sp>
      <p:sp>
        <p:nvSpPr>
          <p:cNvPr id="4" name="Sisällön paikkamerkki 3"/>
          <p:cNvSpPr>
            <a:spLocks noGrp="1"/>
          </p:cNvSpPr>
          <p:nvPr>
            <p:ph sz="half" idx="2"/>
          </p:nvPr>
        </p:nvSpPr>
        <p:spPr>
          <a:xfrm>
            <a:off x="609600" y="2174875"/>
            <a:ext cx="5386917" cy="3951288"/>
          </a:xfrm>
        </p:spPr>
        <p:txBody>
          <a:bodyPr/>
          <a:lstStyle>
            <a:lvl1pPr>
              <a:defRPr sz="2133">
                <a:latin typeface="Verdana" panose="020B0604030504040204" pitchFamily="34" charset="0"/>
                <a:ea typeface="Verdana" panose="020B0604030504040204" pitchFamily="34" charset="0"/>
              </a:defRPr>
            </a:lvl1pPr>
            <a:lvl2pPr>
              <a:defRPr sz="1867">
                <a:latin typeface="Verdana" panose="020B0604030504040204" pitchFamily="34" charset="0"/>
                <a:ea typeface="Verdana" panose="020B0604030504040204" pitchFamily="34" charset="0"/>
              </a:defRPr>
            </a:lvl2pPr>
            <a:lvl3pPr>
              <a:defRPr sz="1600">
                <a:latin typeface="Verdana" panose="020B0604030504040204" pitchFamily="34" charset="0"/>
                <a:ea typeface="Verdana" panose="020B0604030504040204" pitchFamily="34" charset="0"/>
              </a:defRPr>
            </a:lvl3pPr>
            <a:lvl4pPr>
              <a:defRPr sz="1467">
                <a:latin typeface="Verdana" panose="020B0604030504040204" pitchFamily="34" charset="0"/>
                <a:ea typeface="Verdana" panose="020B0604030504040204" pitchFamily="34" charset="0"/>
              </a:defRPr>
            </a:lvl4pPr>
            <a:lvl5pPr>
              <a:defRPr sz="1333">
                <a:latin typeface="Verdana" panose="020B0604030504040204" pitchFamily="34" charset="0"/>
                <a:ea typeface="Verdana" panose="020B0604030504040204" pitchFamily="34" charset="0"/>
              </a:defRPr>
            </a:lvl5pPr>
            <a:lvl6pPr>
              <a:defRPr sz="2133"/>
            </a:lvl6pPr>
            <a:lvl7pPr>
              <a:defRPr sz="2133"/>
            </a:lvl7pPr>
            <a:lvl8pPr>
              <a:defRPr sz="2133"/>
            </a:lvl8pPr>
            <a:lvl9pPr>
              <a:defRPr sz="2133"/>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p:cNvSpPr>
            <a:spLocks noGrp="1"/>
          </p:cNvSpPr>
          <p:nvPr>
            <p:ph type="body" sz="quarter" idx="3"/>
          </p:nvPr>
        </p:nvSpPr>
        <p:spPr>
          <a:xfrm>
            <a:off x="6193369" y="1535113"/>
            <a:ext cx="5389033" cy="639763"/>
          </a:xfrm>
        </p:spPr>
        <p:txBody>
          <a:bodyPr anchor="b">
            <a:noAutofit/>
          </a:bodyPr>
          <a:lstStyle>
            <a:lvl1pPr marL="0" indent="0">
              <a:buNone/>
              <a:defRPr sz="2400" b="1">
                <a:latin typeface="Verdana" panose="020B0604030504040204" pitchFamily="34" charset="0"/>
                <a:ea typeface="Verdana" panose="020B0604030504040204" pitchFamily="34" charset="0"/>
              </a:defRPr>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fi-FI"/>
              <a:t>Muokkaa tekstin perustyylejä napsauttamalla</a:t>
            </a:r>
          </a:p>
        </p:txBody>
      </p:sp>
      <p:sp>
        <p:nvSpPr>
          <p:cNvPr id="6" name="Sisällön paikkamerkki 5"/>
          <p:cNvSpPr>
            <a:spLocks noGrp="1"/>
          </p:cNvSpPr>
          <p:nvPr>
            <p:ph sz="quarter" idx="4"/>
          </p:nvPr>
        </p:nvSpPr>
        <p:spPr>
          <a:xfrm>
            <a:off x="6193369" y="2174875"/>
            <a:ext cx="5389033" cy="3951288"/>
          </a:xfrm>
        </p:spPr>
        <p:txBody>
          <a:bodyPr/>
          <a:lstStyle>
            <a:lvl1pPr>
              <a:defRPr sz="2133">
                <a:latin typeface="Verdana" panose="020B0604030504040204" pitchFamily="34" charset="0"/>
                <a:ea typeface="Verdana" panose="020B0604030504040204" pitchFamily="34" charset="0"/>
              </a:defRPr>
            </a:lvl1pPr>
            <a:lvl2pPr>
              <a:defRPr sz="1867">
                <a:latin typeface="Verdana" panose="020B0604030504040204" pitchFamily="34" charset="0"/>
                <a:ea typeface="Verdana" panose="020B0604030504040204" pitchFamily="34" charset="0"/>
              </a:defRPr>
            </a:lvl2pPr>
            <a:lvl3pPr>
              <a:defRPr sz="1600">
                <a:latin typeface="Verdana" panose="020B0604030504040204" pitchFamily="34" charset="0"/>
                <a:ea typeface="Verdana" panose="020B0604030504040204" pitchFamily="34" charset="0"/>
              </a:defRPr>
            </a:lvl3pPr>
            <a:lvl4pPr>
              <a:defRPr sz="1467">
                <a:latin typeface="Verdana" panose="020B0604030504040204" pitchFamily="34" charset="0"/>
                <a:ea typeface="Verdana" panose="020B0604030504040204" pitchFamily="34" charset="0"/>
              </a:defRPr>
            </a:lvl4pPr>
            <a:lvl5pPr>
              <a:defRPr sz="1333">
                <a:latin typeface="Verdana" panose="020B0604030504040204" pitchFamily="34" charset="0"/>
                <a:ea typeface="Verdana" panose="020B0604030504040204" pitchFamily="34" charset="0"/>
              </a:defRPr>
            </a:lvl5pPr>
            <a:lvl6pPr>
              <a:defRPr sz="2133"/>
            </a:lvl6pPr>
            <a:lvl7pPr>
              <a:defRPr sz="2133"/>
            </a:lvl7pPr>
            <a:lvl8pPr>
              <a:defRPr sz="2133"/>
            </a:lvl8pPr>
            <a:lvl9pPr>
              <a:defRPr sz="2133"/>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pic>
        <p:nvPicPr>
          <p:cNvPr id="13" name="Picture 2">
            <a:extLst>
              <a:ext uri="{FF2B5EF4-FFF2-40B4-BE49-F238E27FC236}">
                <a16:creationId xmlns:a16="http://schemas.microsoft.com/office/drawing/2014/main" id="{F9E3BA82-7CB0-4BF6-9B42-42C16F4D77C2}"/>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0080001" y="6000000"/>
            <a:ext cx="1209300" cy="48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6" name="Tekstin paikkamerkki 19">
            <a:extLst>
              <a:ext uri="{FF2B5EF4-FFF2-40B4-BE49-F238E27FC236}">
                <a16:creationId xmlns:a16="http://schemas.microsoft.com/office/drawing/2014/main" id="{9AC140F9-8C8D-40D0-852A-B9526B466AA2}"/>
              </a:ext>
            </a:extLst>
          </p:cNvPr>
          <p:cNvSpPr>
            <a:spLocks noGrp="1"/>
          </p:cNvSpPr>
          <p:nvPr>
            <p:ph type="body" sz="quarter" idx="11" hasCustomPrompt="1"/>
          </p:nvPr>
        </p:nvSpPr>
        <p:spPr>
          <a:xfrm>
            <a:off x="609600" y="398699"/>
            <a:ext cx="10972801" cy="822056"/>
          </a:xfrm>
        </p:spPr>
        <p:txBody>
          <a:bodyPr>
            <a:normAutofit/>
          </a:bodyPr>
          <a:lstStyle>
            <a:lvl1pPr marL="0" indent="0">
              <a:buNone/>
              <a:defRPr sz="3200" b="1">
                <a:solidFill>
                  <a:srgbClr val="2A487F"/>
                </a:solidFill>
                <a:latin typeface="Verdana" panose="020B0604030504040204" pitchFamily="34" charset="0"/>
                <a:ea typeface="Verdana" panose="020B0604030504040204" pitchFamily="34" charset="0"/>
              </a:defRPr>
            </a:lvl1pPr>
          </a:lstStyle>
          <a:p>
            <a:pPr lvl="0"/>
            <a:r>
              <a:rPr lang="fi-FI"/>
              <a:t>Otsikko</a:t>
            </a:r>
          </a:p>
        </p:txBody>
      </p:sp>
      <p:sp>
        <p:nvSpPr>
          <p:cNvPr id="10" name="Dian numeron paikkamerkki 5">
            <a:extLst>
              <a:ext uri="{FF2B5EF4-FFF2-40B4-BE49-F238E27FC236}">
                <a16:creationId xmlns:a16="http://schemas.microsoft.com/office/drawing/2014/main" id="{D21744D4-7D0B-4711-ACA6-73A0342F9CEC}"/>
              </a:ext>
            </a:extLst>
          </p:cNvPr>
          <p:cNvSpPr>
            <a:spLocks noGrp="1"/>
          </p:cNvSpPr>
          <p:nvPr>
            <p:ph type="sldNum" sz="quarter" idx="12"/>
          </p:nvPr>
        </p:nvSpPr>
        <p:spPr>
          <a:xfrm>
            <a:off x="601511" y="6346656"/>
            <a:ext cx="2844800" cy="365125"/>
          </a:xfrm>
          <a:prstGeom prst="rect">
            <a:avLst/>
          </a:prstGeom>
        </p:spPr>
        <p:txBody>
          <a:bodyPr vert="horz" lIns="91440" tIns="45720" rIns="91440" bIns="45720" rtlCol="0" anchor="ctr"/>
          <a:lstStyle>
            <a:lvl1pPr algn="l">
              <a:defRPr sz="1600">
                <a:solidFill>
                  <a:schemeClr val="tx1">
                    <a:tint val="75000"/>
                  </a:schemeClr>
                </a:solidFill>
              </a:defRPr>
            </a:lvl1pPr>
          </a:lstStyle>
          <a:p>
            <a:fld id="{9064E2CB-33B7-40EE-A85A-9A3259854675}" type="slidenum">
              <a:rPr lang="fi-FI" smtClean="0"/>
              <a:pPr/>
              <a:t>‹#›</a:t>
            </a:fld>
            <a:endParaRPr lang="fi-FI"/>
          </a:p>
        </p:txBody>
      </p:sp>
    </p:spTree>
    <p:extLst>
      <p:ext uri="{BB962C8B-B14F-4D97-AF65-F5344CB8AC3E}">
        <p14:creationId xmlns:p14="http://schemas.microsoft.com/office/powerpoint/2010/main" val="27009524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Vain otsikko">
    <p:spTree>
      <p:nvGrpSpPr>
        <p:cNvPr id="1" name=""/>
        <p:cNvGrpSpPr/>
        <p:nvPr/>
      </p:nvGrpSpPr>
      <p:grpSpPr>
        <a:xfrm>
          <a:off x="0" y="0"/>
          <a:ext cx="0" cy="0"/>
          <a:chOff x="0" y="0"/>
          <a:chExt cx="0" cy="0"/>
        </a:xfrm>
      </p:grpSpPr>
      <p:pic>
        <p:nvPicPr>
          <p:cNvPr id="8" name="Picture 2">
            <a:extLst>
              <a:ext uri="{FF2B5EF4-FFF2-40B4-BE49-F238E27FC236}">
                <a16:creationId xmlns:a16="http://schemas.microsoft.com/office/drawing/2014/main" id="{127B1918-4910-4A60-8521-CBDBA5F057C7}"/>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0080001" y="6000000"/>
            <a:ext cx="1209300" cy="48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Tekstin paikkamerkki 19">
            <a:extLst>
              <a:ext uri="{FF2B5EF4-FFF2-40B4-BE49-F238E27FC236}">
                <a16:creationId xmlns:a16="http://schemas.microsoft.com/office/drawing/2014/main" id="{C06FD63F-5258-4A2C-87AF-06E60A2783F5}"/>
              </a:ext>
            </a:extLst>
          </p:cNvPr>
          <p:cNvSpPr>
            <a:spLocks noGrp="1"/>
          </p:cNvSpPr>
          <p:nvPr>
            <p:ph type="body" sz="quarter" idx="11" hasCustomPrompt="1"/>
          </p:nvPr>
        </p:nvSpPr>
        <p:spPr>
          <a:xfrm>
            <a:off x="609600" y="398699"/>
            <a:ext cx="10980889" cy="822056"/>
          </a:xfrm>
        </p:spPr>
        <p:txBody>
          <a:bodyPr>
            <a:normAutofit/>
          </a:bodyPr>
          <a:lstStyle>
            <a:lvl1pPr marL="0" indent="0">
              <a:buNone/>
              <a:defRPr sz="3200" b="1">
                <a:solidFill>
                  <a:srgbClr val="2A487F"/>
                </a:solidFill>
                <a:latin typeface="Verdana" panose="020B0604030504040204" pitchFamily="34" charset="0"/>
                <a:ea typeface="Verdana" panose="020B0604030504040204" pitchFamily="34" charset="0"/>
              </a:defRPr>
            </a:lvl1pPr>
          </a:lstStyle>
          <a:p>
            <a:pPr lvl="0"/>
            <a:r>
              <a:rPr lang="fi-FI"/>
              <a:t>Otsikko</a:t>
            </a:r>
          </a:p>
        </p:txBody>
      </p:sp>
      <p:sp>
        <p:nvSpPr>
          <p:cNvPr id="6" name="Dian numeron paikkamerkki 5">
            <a:extLst>
              <a:ext uri="{FF2B5EF4-FFF2-40B4-BE49-F238E27FC236}">
                <a16:creationId xmlns:a16="http://schemas.microsoft.com/office/drawing/2014/main" id="{B2F06E8D-C86D-4229-97D0-33FEAC443C81}"/>
              </a:ext>
            </a:extLst>
          </p:cNvPr>
          <p:cNvSpPr>
            <a:spLocks noGrp="1"/>
          </p:cNvSpPr>
          <p:nvPr>
            <p:ph type="sldNum" sz="quarter" idx="4"/>
          </p:nvPr>
        </p:nvSpPr>
        <p:spPr>
          <a:xfrm>
            <a:off x="601511" y="6346656"/>
            <a:ext cx="2844800" cy="365125"/>
          </a:xfrm>
          <a:prstGeom prst="rect">
            <a:avLst/>
          </a:prstGeom>
        </p:spPr>
        <p:txBody>
          <a:bodyPr vert="horz" lIns="91440" tIns="45720" rIns="91440" bIns="45720" rtlCol="0" anchor="ctr"/>
          <a:lstStyle>
            <a:lvl1pPr algn="l">
              <a:defRPr sz="1600">
                <a:solidFill>
                  <a:schemeClr val="tx1">
                    <a:tint val="75000"/>
                  </a:schemeClr>
                </a:solidFill>
              </a:defRPr>
            </a:lvl1pPr>
          </a:lstStyle>
          <a:p>
            <a:fld id="{9064E2CB-33B7-40EE-A85A-9A3259854675}" type="slidenum">
              <a:rPr lang="fi-FI" smtClean="0"/>
              <a:pPr/>
              <a:t>‹#›</a:t>
            </a:fld>
            <a:endParaRPr lang="fi-FI"/>
          </a:p>
        </p:txBody>
      </p:sp>
    </p:spTree>
    <p:extLst>
      <p:ext uri="{BB962C8B-B14F-4D97-AF65-F5344CB8AC3E}">
        <p14:creationId xmlns:p14="http://schemas.microsoft.com/office/powerpoint/2010/main" val="515217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yhjä">
    <p:spTree>
      <p:nvGrpSpPr>
        <p:cNvPr id="1" name=""/>
        <p:cNvGrpSpPr/>
        <p:nvPr/>
      </p:nvGrpSpPr>
      <p:grpSpPr>
        <a:xfrm>
          <a:off x="0" y="0"/>
          <a:ext cx="0" cy="0"/>
          <a:chOff x="0" y="0"/>
          <a:chExt cx="0" cy="0"/>
        </a:xfrm>
      </p:grpSpPr>
      <p:sp>
        <p:nvSpPr>
          <p:cNvPr id="5" name="Dian numeron paikkamerkki 5">
            <a:extLst>
              <a:ext uri="{FF2B5EF4-FFF2-40B4-BE49-F238E27FC236}">
                <a16:creationId xmlns:a16="http://schemas.microsoft.com/office/drawing/2014/main" id="{0451D8D9-1644-477B-8818-B671DD7658A6}"/>
              </a:ext>
            </a:extLst>
          </p:cNvPr>
          <p:cNvSpPr>
            <a:spLocks noGrp="1"/>
          </p:cNvSpPr>
          <p:nvPr>
            <p:ph type="sldNum" sz="quarter" idx="4"/>
          </p:nvPr>
        </p:nvSpPr>
        <p:spPr>
          <a:xfrm>
            <a:off x="601511" y="6346656"/>
            <a:ext cx="2844800" cy="365125"/>
          </a:xfrm>
          <a:prstGeom prst="rect">
            <a:avLst/>
          </a:prstGeom>
        </p:spPr>
        <p:txBody>
          <a:bodyPr vert="horz" lIns="91440" tIns="45720" rIns="91440" bIns="45720" rtlCol="0" anchor="ctr"/>
          <a:lstStyle>
            <a:lvl1pPr algn="l">
              <a:defRPr sz="1600">
                <a:solidFill>
                  <a:schemeClr val="tx1">
                    <a:tint val="75000"/>
                  </a:schemeClr>
                </a:solidFill>
              </a:defRPr>
            </a:lvl1pPr>
          </a:lstStyle>
          <a:p>
            <a:fld id="{9064E2CB-33B7-40EE-A85A-9A3259854675}" type="slidenum">
              <a:rPr lang="fi-FI" smtClean="0"/>
              <a:pPr/>
              <a:t>‹#›</a:t>
            </a:fld>
            <a:endParaRPr lang="fi-FI"/>
          </a:p>
        </p:txBody>
      </p:sp>
    </p:spTree>
    <p:extLst>
      <p:ext uri="{BB962C8B-B14F-4D97-AF65-F5344CB8AC3E}">
        <p14:creationId xmlns:p14="http://schemas.microsoft.com/office/powerpoint/2010/main" val="30671864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tsikollinen sisältö">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766733" y="398697"/>
            <a:ext cx="6815667" cy="5727467"/>
          </a:xfrm>
        </p:spPr>
        <p:txBody>
          <a:bodyPr>
            <a:normAutofit/>
          </a:bodyPr>
          <a:lstStyle>
            <a:lvl1pPr>
              <a:defRPr sz="2400">
                <a:latin typeface="Verdana" panose="020B0604030504040204" pitchFamily="34" charset="0"/>
                <a:ea typeface="Verdana" panose="020B0604030504040204" pitchFamily="34" charset="0"/>
              </a:defRPr>
            </a:lvl1pPr>
            <a:lvl2pPr>
              <a:defRPr sz="2133">
                <a:latin typeface="Verdana" panose="020B0604030504040204" pitchFamily="34" charset="0"/>
                <a:ea typeface="Verdana" panose="020B0604030504040204" pitchFamily="34" charset="0"/>
              </a:defRPr>
            </a:lvl2pPr>
            <a:lvl3pPr>
              <a:defRPr sz="1867">
                <a:latin typeface="Verdana" panose="020B0604030504040204" pitchFamily="34" charset="0"/>
                <a:ea typeface="Verdana" panose="020B0604030504040204" pitchFamily="34" charset="0"/>
              </a:defRPr>
            </a:lvl3pPr>
            <a:lvl4pPr>
              <a:defRPr sz="1600">
                <a:latin typeface="Verdana" panose="020B0604030504040204" pitchFamily="34" charset="0"/>
                <a:ea typeface="Verdana" panose="020B0604030504040204" pitchFamily="34" charset="0"/>
              </a:defRPr>
            </a:lvl4pPr>
            <a:lvl5pPr>
              <a:defRPr sz="1467">
                <a:latin typeface="Verdana" panose="020B0604030504040204" pitchFamily="34" charset="0"/>
                <a:ea typeface="Verdana" panose="020B0604030504040204" pitchFamily="34" charset="0"/>
              </a:defRPr>
            </a:lvl5pPr>
            <a:lvl6pPr>
              <a:defRPr sz="2667"/>
            </a:lvl6pPr>
            <a:lvl7pPr>
              <a:defRPr sz="2667"/>
            </a:lvl7pPr>
            <a:lvl8pPr>
              <a:defRPr sz="2667"/>
            </a:lvl8pPr>
            <a:lvl9pPr>
              <a:defRPr sz="2667"/>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p:cNvSpPr>
            <a:spLocks noGrp="1"/>
          </p:cNvSpPr>
          <p:nvPr>
            <p:ph type="body" sz="half" idx="2"/>
          </p:nvPr>
        </p:nvSpPr>
        <p:spPr>
          <a:xfrm>
            <a:off x="609602" y="1435100"/>
            <a:ext cx="4011084" cy="4691067"/>
          </a:xfrm>
        </p:spPr>
        <p:txBody>
          <a:bodyPr/>
          <a:lstStyle>
            <a:lvl1pPr marL="0" indent="0">
              <a:buNone/>
              <a:defRPr sz="1867">
                <a:latin typeface="Verdana" panose="020B0604030504040204" pitchFamily="34" charset="0"/>
                <a:ea typeface="Verdana" panose="020B0604030504040204" pitchFamily="34" charset="0"/>
              </a:defRPr>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fi-FI"/>
              <a:t>Muokkaa tekstin perustyylejä napsauttamalla</a:t>
            </a:r>
          </a:p>
        </p:txBody>
      </p:sp>
      <p:pic>
        <p:nvPicPr>
          <p:cNvPr id="10" name="Picture 2">
            <a:extLst>
              <a:ext uri="{FF2B5EF4-FFF2-40B4-BE49-F238E27FC236}">
                <a16:creationId xmlns:a16="http://schemas.microsoft.com/office/drawing/2014/main" id="{00941791-E894-458D-BB5A-992E13C17DB9}"/>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0080001" y="6000000"/>
            <a:ext cx="1209300" cy="48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5" name="Tekstin paikkamerkki 19">
            <a:extLst>
              <a:ext uri="{FF2B5EF4-FFF2-40B4-BE49-F238E27FC236}">
                <a16:creationId xmlns:a16="http://schemas.microsoft.com/office/drawing/2014/main" id="{F0B9094F-A624-4018-9A26-EAFCB3B051DC}"/>
              </a:ext>
            </a:extLst>
          </p:cNvPr>
          <p:cNvSpPr>
            <a:spLocks noGrp="1"/>
          </p:cNvSpPr>
          <p:nvPr>
            <p:ph type="body" sz="quarter" idx="11" hasCustomPrompt="1"/>
          </p:nvPr>
        </p:nvSpPr>
        <p:spPr>
          <a:xfrm>
            <a:off x="609601" y="398698"/>
            <a:ext cx="4149044" cy="1036401"/>
          </a:xfrm>
        </p:spPr>
        <p:txBody>
          <a:bodyPr>
            <a:normAutofit/>
          </a:bodyPr>
          <a:lstStyle>
            <a:lvl1pPr marL="0" indent="0">
              <a:buNone/>
              <a:defRPr sz="2933" b="1">
                <a:solidFill>
                  <a:srgbClr val="2A487F"/>
                </a:solidFill>
                <a:latin typeface="Verdana" panose="020B0604030504040204" pitchFamily="34" charset="0"/>
                <a:ea typeface="Verdana" panose="020B0604030504040204" pitchFamily="34" charset="0"/>
              </a:defRPr>
            </a:lvl1pPr>
          </a:lstStyle>
          <a:p>
            <a:pPr lvl="0"/>
            <a:r>
              <a:rPr lang="fi-FI"/>
              <a:t>Otsikko</a:t>
            </a:r>
          </a:p>
        </p:txBody>
      </p:sp>
      <p:sp>
        <p:nvSpPr>
          <p:cNvPr id="8" name="Dian numeron paikkamerkki 5">
            <a:extLst>
              <a:ext uri="{FF2B5EF4-FFF2-40B4-BE49-F238E27FC236}">
                <a16:creationId xmlns:a16="http://schemas.microsoft.com/office/drawing/2014/main" id="{9073FB67-A03B-4050-B5FE-8B1C71D4469B}"/>
              </a:ext>
            </a:extLst>
          </p:cNvPr>
          <p:cNvSpPr>
            <a:spLocks noGrp="1"/>
          </p:cNvSpPr>
          <p:nvPr>
            <p:ph type="sldNum" sz="quarter" idx="4"/>
          </p:nvPr>
        </p:nvSpPr>
        <p:spPr>
          <a:xfrm>
            <a:off x="601511" y="6346656"/>
            <a:ext cx="2844800" cy="365125"/>
          </a:xfrm>
          <a:prstGeom prst="rect">
            <a:avLst/>
          </a:prstGeom>
        </p:spPr>
        <p:txBody>
          <a:bodyPr vert="horz" lIns="91440" tIns="45720" rIns="91440" bIns="45720" rtlCol="0" anchor="ctr"/>
          <a:lstStyle>
            <a:lvl1pPr algn="l">
              <a:defRPr sz="1600">
                <a:solidFill>
                  <a:schemeClr val="tx1">
                    <a:tint val="75000"/>
                  </a:schemeClr>
                </a:solidFill>
              </a:defRPr>
            </a:lvl1pPr>
          </a:lstStyle>
          <a:p>
            <a:fld id="{9064E2CB-33B7-40EE-A85A-9A3259854675}" type="slidenum">
              <a:rPr lang="fi-FI" smtClean="0"/>
              <a:pPr/>
              <a:t>‹#›</a:t>
            </a:fld>
            <a:endParaRPr lang="fi-FI"/>
          </a:p>
        </p:txBody>
      </p:sp>
    </p:spTree>
    <p:extLst>
      <p:ext uri="{BB962C8B-B14F-4D97-AF65-F5344CB8AC3E}">
        <p14:creationId xmlns:p14="http://schemas.microsoft.com/office/powerpoint/2010/main" val="16988147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609600" y="274637"/>
            <a:ext cx="10972800" cy="1143000"/>
          </a:xfrm>
          <a:prstGeom prst="rect">
            <a:avLst/>
          </a:prstGeom>
        </p:spPr>
        <p:txBody>
          <a:bodyPr vert="horz" lIns="91440" tIns="45720" rIns="91440" bIns="45720" rtlCol="0" anchor="ctr">
            <a:normAutofit/>
          </a:bodyPr>
          <a:lstStyle/>
          <a:p>
            <a:r>
              <a:rPr lang="fi-FI"/>
              <a:t>Muokkaa </a:t>
            </a:r>
            <a:r>
              <a:rPr lang="fi-FI" err="1"/>
              <a:t>perustyyl</a:t>
            </a:r>
            <a:r>
              <a:rPr lang="fi-FI"/>
              <a:t>. </a:t>
            </a:r>
            <a:r>
              <a:rPr lang="fi-FI" err="1"/>
              <a:t>napsautt</a:t>
            </a:r>
            <a:r>
              <a:rPr lang="fi-FI"/>
              <a:t>.</a:t>
            </a:r>
          </a:p>
        </p:txBody>
      </p:sp>
      <p:sp>
        <p:nvSpPr>
          <p:cNvPr id="3" name="Tekstin paikkamerkki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Dian numeron paikkamerkki 5"/>
          <p:cNvSpPr>
            <a:spLocks noGrp="1"/>
          </p:cNvSpPr>
          <p:nvPr>
            <p:ph type="sldNum" sz="quarter" idx="4"/>
          </p:nvPr>
        </p:nvSpPr>
        <p:spPr>
          <a:xfrm>
            <a:off x="609600" y="6308728"/>
            <a:ext cx="2844800" cy="365125"/>
          </a:xfrm>
          <a:prstGeom prst="rect">
            <a:avLst/>
          </a:prstGeom>
        </p:spPr>
        <p:txBody>
          <a:bodyPr vert="horz" lIns="91440" tIns="45720" rIns="91440" bIns="45720" rtlCol="0" anchor="ctr"/>
          <a:lstStyle>
            <a:lvl1pPr algn="l">
              <a:defRPr sz="1600">
                <a:solidFill>
                  <a:schemeClr val="tx1">
                    <a:tint val="75000"/>
                  </a:schemeClr>
                </a:solidFill>
              </a:defRPr>
            </a:lvl1pPr>
          </a:lstStyle>
          <a:p>
            <a:fld id="{9064E2CB-33B7-40EE-A85A-9A3259854675}" type="slidenum">
              <a:rPr lang="fi-FI" smtClean="0"/>
              <a:pPr/>
              <a:t>‹#›</a:t>
            </a:fld>
            <a:endParaRPr lang="fi-FI"/>
          </a:p>
        </p:txBody>
      </p:sp>
    </p:spTree>
    <p:extLst>
      <p:ext uri="{BB962C8B-B14F-4D97-AF65-F5344CB8AC3E}">
        <p14:creationId xmlns:p14="http://schemas.microsoft.com/office/powerpoint/2010/main" val="23070832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Lst>
  <p:hf hdr="0" ftr="0" dt="0"/>
  <p:txStyles>
    <p:titleStyle>
      <a:lvl1pPr algn="ctr" defTabSz="1219170"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anose="020B0604020202020204"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anose="020B0604020202020204"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fi-FI"/>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6.xml"/><Relationship Id="rId5" Type="http://schemas.openxmlformats.org/officeDocument/2006/relationships/image" Target="../media/image430.png"/><Relationship Id="rId4" Type="http://schemas.openxmlformats.org/officeDocument/2006/relationships/customXml" Target="../ink/ink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n paikkamerkki 1">
            <a:extLst>
              <a:ext uri="{FF2B5EF4-FFF2-40B4-BE49-F238E27FC236}">
                <a16:creationId xmlns:a16="http://schemas.microsoft.com/office/drawing/2014/main" id="{9983878B-F783-4196-F94E-DAA5E710CC3B}"/>
              </a:ext>
            </a:extLst>
          </p:cNvPr>
          <p:cNvSpPr>
            <a:spLocks noGrp="1"/>
          </p:cNvSpPr>
          <p:nvPr>
            <p:ph type="body" sz="quarter" idx="11"/>
          </p:nvPr>
        </p:nvSpPr>
        <p:spPr>
          <a:xfrm>
            <a:off x="605556" y="157752"/>
            <a:ext cx="10980889" cy="822056"/>
          </a:xfrm>
        </p:spPr>
        <p:txBody>
          <a:bodyPr/>
          <a:lstStyle/>
          <a:p>
            <a:r>
              <a:rPr lang="fi-FI" dirty="0"/>
              <a:t>Alkoholijuomaverot EU-maissa 1.1.2023</a:t>
            </a:r>
          </a:p>
        </p:txBody>
      </p:sp>
      <p:sp>
        <p:nvSpPr>
          <p:cNvPr id="3" name="Dian numeron paikkamerkki 2">
            <a:extLst>
              <a:ext uri="{FF2B5EF4-FFF2-40B4-BE49-F238E27FC236}">
                <a16:creationId xmlns:a16="http://schemas.microsoft.com/office/drawing/2014/main" id="{9AF7879A-CD6A-7C79-748D-9D1A27E08CBD}"/>
              </a:ext>
            </a:extLst>
          </p:cNvPr>
          <p:cNvSpPr>
            <a:spLocks noGrp="1"/>
          </p:cNvSpPr>
          <p:nvPr>
            <p:ph type="sldNum" sz="quarter" idx="4"/>
          </p:nvPr>
        </p:nvSpPr>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fld id="{9064E2CB-33B7-40EE-A85A-9A3259854675}" type="slidenum">
              <a:rPr kumimoji="0" lang="fi-FI" sz="16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l" defTabSz="1219170" rtl="0" eaLnBrk="1" fontAlgn="auto" latinLnBrk="0" hangingPunct="1">
                <a:lnSpc>
                  <a:spcPct val="100000"/>
                </a:lnSpc>
                <a:spcBef>
                  <a:spcPts val="0"/>
                </a:spcBef>
                <a:spcAft>
                  <a:spcPts val="0"/>
                </a:spcAft>
                <a:buClrTx/>
                <a:buSzTx/>
                <a:buFontTx/>
                <a:buNone/>
                <a:tabLst/>
                <a:defRPr/>
              </a:pPr>
              <a:t>1</a:t>
            </a:fld>
            <a:endParaRPr kumimoji="0" lang="fi-FI" sz="16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Tekstiruutu 5">
            <a:extLst>
              <a:ext uri="{FF2B5EF4-FFF2-40B4-BE49-F238E27FC236}">
                <a16:creationId xmlns:a16="http://schemas.microsoft.com/office/drawing/2014/main" id="{BA9EF820-EE9D-9BCF-3A4C-DC08ADE04C07}"/>
              </a:ext>
            </a:extLst>
          </p:cNvPr>
          <p:cNvSpPr txBox="1"/>
          <p:nvPr/>
        </p:nvSpPr>
        <p:spPr>
          <a:xfrm>
            <a:off x="7288476" y="746784"/>
            <a:ext cx="3602248" cy="1323439"/>
          </a:xfrm>
          <a:prstGeom prst="rect">
            <a:avLst/>
          </a:prstGeom>
          <a:solidFill>
            <a:srgbClr val="2A487F"/>
          </a:solidFill>
        </p:spPr>
        <p:txBody>
          <a:bodyPr wrap="square" rtlCol="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fi-FI" sz="1600" b="1" i="0" u="none" strike="noStrike" kern="1200" cap="none" spc="0" normalizeH="0" baseline="0" noProof="0" dirty="0">
                <a:ln>
                  <a:noFill/>
                </a:ln>
                <a:solidFill>
                  <a:srgbClr val="FFFFFF"/>
                </a:solidFill>
                <a:effectLst/>
                <a:uLnTx/>
                <a:uFillTx/>
                <a:latin typeface="Verdana"/>
                <a:ea typeface="+mn-ea"/>
                <a:cs typeface="+mn-cs"/>
              </a:rPr>
              <a:t>Suomi on EU-maiden kirein oluen ja väkevien alkoholien verottaja </a:t>
            </a:r>
            <a:r>
              <a:rPr kumimoji="0" lang="fi-FI" sz="1600" b="0" i="0" u="none" strike="noStrike" kern="1200" cap="none" spc="0" normalizeH="0" baseline="0" noProof="0" dirty="0">
                <a:ln>
                  <a:noFill/>
                </a:ln>
                <a:solidFill>
                  <a:srgbClr val="FFFFFF"/>
                </a:solidFill>
                <a:effectLst/>
                <a:uLnTx/>
                <a:uFillTx/>
                <a:latin typeface="Verdana"/>
                <a:ea typeface="+mn-ea"/>
                <a:cs typeface="+mn-cs"/>
              </a:rPr>
              <a:t>ja </a:t>
            </a:r>
            <a:r>
              <a:rPr kumimoji="0" lang="fi-FI" sz="1600" b="1" i="0" u="none" strike="noStrike" kern="1200" cap="none" spc="0" normalizeH="0" baseline="0" noProof="0" dirty="0">
                <a:ln>
                  <a:noFill/>
                </a:ln>
                <a:solidFill>
                  <a:srgbClr val="FFFFFF"/>
                </a:solidFill>
                <a:effectLst/>
                <a:uLnTx/>
                <a:uFillTx/>
                <a:latin typeface="Verdana"/>
                <a:ea typeface="+mn-ea"/>
                <a:cs typeface="+mn-cs"/>
              </a:rPr>
              <a:t>toiseksi (kohta ykkösenä) kirein viinin verottaja.</a:t>
            </a:r>
          </a:p>
        </p:txBody>
      </p:sp>
      <p:sp>
        <p:nvSpPr>
          <p:cNvPr id="7" name="Tekstiruutu 6">
            <a:extLst>
              <a:ext uri="{FF2B5EF4-FFF2-40B4-BE49-F238E27FC236}">
                <a16:creationId xmlns:a16="http://schemas.microsoft.com/office/drawing/2014/main" id="{FADD0AD5-EDA8-C79C-80F6-3B44D5133173}"/>
              </a:ext>
            </a:extLst>
          </p:cNvPr>
          <p:cNvSpPr txBox="1"/>
          <p:nvPr/>
        </p:nvSpPr>
        <p:spPr>
          <a:xfrm>
            <a:off x="7288477" y="2279500"/>
            <a:ext cx="3902315" cy="2462213"/>
          </a:xfrm>
          <a:prstGeom prst="rect">
            <a:avLst/>
          </a:prstGeom>
          <a:solidFill>
            <a:srgbClr val="BE4B48"/>
          </a:solidFill>
        </p:spPr>
        <p:txBody>
          <a:bodyPr wrap="square" rtlCol="0">
            <a:spAutoFit/>
          </a:bodyPr>
          <a:lstStyle/>
          <a:p>
            <a:pPr marL="0" marR="0" lvl="0" indent="0" algn="l" defTabSz="685783" rtl="0" eaLnBrk="1" fontAlgn="auto" latinLnBrk="0" hangingPunct="1">
              <a:lnSpc>
                <a:spcPct val="100000"/>
              </a:lnSpc>
              <a:spcBef>
                <a:spcPts val="0"/>
              </a:spcBef>
              <a:spcAft>
                <a:spcPts val="0"/>
              </a:spcAft>
              <a:buClrTx/>
              <a:buSzTx/>
              <a:buFontTx/>
              <a:buNone/>
              <a:tabLst/>
              <a:defRPr/>
            </a:pPr>
            <a:r>
              <a:rPr kumimoji="0" lang="fi-FI" sz="1400" b="1" i="0" u="none" strike="noStrike" kern="1200" cap="none" spc="0" normalizeH="0" baseline="0" noProof="0" dirty="0">
                <a:ln>
                  <a:noFill/>
                </a:ln>
                <a:solidFill>
                  <a:srgbClr val="FFFFFF"/>
                </a:solidFill>
                <a:effectLst/>
                <a:uLnTx/>
                <a:uFillTx/>
                <a:latin typeface="Verdana"/>
                <a:ea typeface="+mn-ea"/>
                <a:cs typeface="+mn-cs"/>
              </a:rPr>
              <a:t>Viimeisin korotus Suomessa (v.2021) oli järjestyksessään kahdeksas vuodesta 2008 alkaen!</a:t>
            </a:r>
          </a:p>
          <a:p>
            <a:pPr marL="0" marR="0" lvl="0" indent="0" algn="l" defTabSz="685783" rtl="0" eaLnBrk="1" fontAlgn="auto" latinLnBrk="0" hangingPunct="1">
              <a:lnSpc>
                <a:spcPct val="100000"/>
              </a:lnSpc>
              <a:spcBef>
                <a:spcPts val="0"/>
              </a:spcBef>
              <a:spcAft>
                <a:spcPts val="0"/>
              </a:spcAft>
              <a:buClrTx/>
              <a:buSzTx/>
              <a:buFontTx/>
              <a:buNone/>
              <a:tabLst/>
              <a:defRPr/>
            </a:pPr>
            <a:r>
              <a:rPr kumimoji="0" lang="fi-FI" sz="1400" b="1" i="0" u="none" strike="noStrike" kern="1200" cap="none" spc="0" normalizeH="0" baseline="0" noProof="0" dirty="0">
                <a:ln>
                  <a:noFill/>
                </a:ln>
                <a:solidFill>
                  <a:srgbClr val="FFFFFF"/>
                </a:solidFill>
                <a:effectLst/>
                <a:uLnTx/>
                <a:uFillTx/>
                <a:latin typeface="Verdana"/>
                <a:ea typeface="+mn-ea"/>
                <a:cs typeface="+mn-cs"/>
              </a:rPr>
              <a:t>**Hallitusohjelman mukaan vuonna 2024 oluen verotusta lasketaan noin 25 milj. eurolla (</a:t>
            </a:r>
            <a:r>
              <a:rPr kumimoji="0" lang="fi-FI" sz="1400" b="1" i="0" u="none" strike="noStrike" kern="1200" cap="none" spc="0" normalizeH="0" baseline="0" noProof="0" dirty="0" err="1">
                <a:ln>
                  <a:noFill/>
                </a:ln>
                <a:solidFill>
                  <a:srgbClr val="FFFFFF"/>
                </a:solidFill>
                <a:effectLst/>
                <a:uLnTx/>
                <a:uFillTx/>
                <a:latin typeface="Verdana"/>
                <a:ea typeface="+mn-ea"/>
                <a:cs typeface="+mn-cs"/>
              </a:rPr>
              <a:t>keskim</a:t>
            </a:r>
            <a:r>
              <a:rPr kumimoji="0" lang="fi-FI" sz="1400" b="1" i="0" u="none" strike="noStrike" kern="1200" cap="none" spc="0" normalizeH="0" baseline="0" noProof="0" dirty="0">
                <a:ln>
                  <a:noFill/>
                </a:ln>
                <a:solidFill>
                  <a:srgbClr val="FFFFFF"/>
                </a:solidFill>
                <a:effectLst/>
                <a:uLnTx/>
                <a:uFillTx/>
                <a:latin typeface="Verdana"/>
                <a:ea typeface="+mn-ea"/>
                <a:cs typeface="+mn-cs"/>
              </a:rPr>
              <a:t>. -4,9 %), mutta viinien (+8,3 %) ja väkevien (+8,8 %) alkoholiveroa nostetaan noin 40 milj. eurolla (VM 9.10.2023). Siten Suomi nousee myös viineissä kireimmäksi verottajaksi EU:ssa.</a:t>
            </a:r>
          </a:p>
        </p:txBody>
      </p:sp>
      <p:sp>
        <p:nvSpPr>
          <p:cNvPr id="8" name="Tekstiruutu 7">
            <a:extLst>
              <a:ext uri="{FF2B5EF4-FFF2-40B4-BE49-F238E27FC236}">
                <a16:creationId xmlns:a16="http://schemas.microsoft.com/office/drawing/2014/main" id="{523EB642-B0D3-EF95-9D16-C3475537757C}"/>
              </a:ext>
            </a:extLst>
          </p:cNvPr>
          <p:cNvSpPr txBox="1"/>
          <p:nvPr/>
        </p:nvSpPr>
        <p:spPr>
          <a:xfrm>
            <a:off x="7185728" y="5319452"/>
            <a:ext cx="3602248" cy="965649"/>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685783" rtl="0" eaLnBrk="1" fontAlgn="auto" latinLnBrk="0" hangingPunct="1">
              <a:lnSpc>
                <a:spcPct val="100000"/>
              </a:lnSpc>
              <a:spcBef>
                <a:spcPts val="0"/>
              </a:spcBef>
              <a:spcAft>
                <a:spcPts val="0"/>
              </a:spcAft>
              <a:buClrTx/>
              <a:buSzTx/>
              <a:buFontTx/>
              <a:buNone/>
              <a:tabLst/>
              <a:defRPr/>
            </a:pPr>
            <a:r>
              <a:rPr kumimoji="0" lang="fi-FI" sz="1000" b="1" i="0" u="none" strike="noStrike" kern="1200" cap="none" spc="0" normalizeH="0" baseline="0" noProof="0" dirty="0">
                <a:ln>
                  <a:noFill/>
                </a:ln>
                <a:solidFill>
                  <a:srgbClr val="FFFFFF">
                    <a:lumMod val="50000"/>
                  </a:srgbClr>
                </a:solidFill>
                <a:effectLst/>
                <a:uLnTx/>
                <a:uFillTx/>
                <a:latin typeface="Verdana"/>
                <a:ea typeface="Verdana" pitchFamily="34" charset="0"/>
                <a:cs typeface="Verdana" pitchFamily="34" charset="0"/>
              </a:rPr>
              <a:t>*Viro laski 1.7.2019 alkoholijuomaveroa miedoissa ja väkevissä 25 %:</a:t>
            </a:r>
          </a:p>
          <a:p>
            <a:pPr marL="0" marR="0" lvl="0" indent="0" algn="l" defTabSz="685783" rtl="0" eaLnBrk="1" fontAlgn="auto" latinLnBrk="0" hangingPunct="1">
              <a:lnSpc>
                <a:spcPct val="100000"/>
              </a:lnSpc>
              <a:spcBef>
                <a:spcPts val="0"/>
              </a:spcBef>
              <a:spcAft>
                <a:spcPts val="0"/>
              </a:spcAft>
              <a:buClrTx/>
              <a:buSzTx/>
              <a:buFontTx/>
              <a:buNone/>
              <a:tabLst/>
              <a:defRPr/>
            </a:pPr>
            <a:r>
              <a:rPr kumimoji="0" lang="fi-FI" sz="1000" b="1" i="0" u="none" strike="noStrike" kern="1200" cap="none" spc="0" normalizeH="0" baseline="0" noProof="0" dirty="0">
                <a:ln>
                  <a:noFill/>
                </a:ln>
                <a:solidFill>
                  <a:srgbClr val="FFFFFF">
                    <a:lumMod val="50000"/>
                  </a:srgbClr>
                </a:solidFill>
                <a:effectLst/>
                <a:uLnTx/>
                <a:uFillTx/>
                <a:latin typeface="Verdana"/>
                <a:ea typeface="Verdana" pitchFamily="34" charset="0"/>
                <a:cs typeface="Verdana" pitchFamily="34" charset="0"/>
              </a:rPr>
              <a:t>*Olut 16,92 </a:t>
            </a:r>
            <a:r>
              <a:rPr kumimoji="0" lang="fi-FI" sz="1000" b="1" i="0" u="none" strike="noStrike" kern="1200" cap="none" spc="0" normalizeH="0" baseline="0" noProof="0" dirty="0">
                <a:ln>
                  <a:noFill/>
                </a:ln>
                <a:solidFill>
                  <a:srgbClr val="FFFFFF">
                    <a:lumMod val="50000"/>
                  </a:srgbClr>
                </a:solidFill>
                <a:effectLst/>
                <a:uLnTx/>
                <a:uFillTx/>
                <a:latin typeface="Verdana"/>
                <a:ea typeface="Verdana" pitchFamily="34" charset="0"/>
                <a:cs typeface="Verdana" pitchFamily="34" charset="0"/>
                <a:sym typeface="Wingdings" panose="05000000000000000000" pitchFamily="2" charset="2"/>
              </a:rPr>
              <a:t> </a:t>
            </a:r>
            <a:r>
              <a:rPr kumimoji="0" lang="fi-FI" sz="1000" b="1" i="0" u="none" strike="noStrike" kern="1200" cap="none" spc="0" normalizeH="0" baseline="0" noProof="0" dirty="0">
                <a:ln>
                  <a:noFill/>
                </a:ln>
                <a:solidFill>
                  <a:srgbClr val="FFFFFF">
                    <a:lumMod val="50000"/>
                  </a:srgbClr>
                </a:solidFill>
                <a:effectLst/>
                <a:uLnTx/>
                <a:uFillTx/>
                <a:latin typeface="Verdana"/>
                <a:ea typeface="Verdana" pitchFamily="34" charset="0"/>
                <a:cs typeface="Verdana" pitchFamily="34" charset="0"/>
              </a:rPr>
              <a:t>12,70</a:t>
            </a:r>
          </a:p>
          <a:p>
            <a:pPr marL="0" marR="0" lvl="0" indent="0" algn="l" defTabSz="685783" rtl="0" eaLnBrk="1" fontAlgn="auto" latinLnBrk="0" hangingPunct="1">
              <a:lnSpc>
                <a:spcPct val="100000"/>
              </a:lnSpc>
              <a:spcBef>
                <a:spcPts val="0"/>
              </a:spcBef>
              <a:spcAft>
                <a:spcPts val="0"/>
              </a:spcAft>
              <a:buClrTx/>
              <a:buSzTx/>
              <a:buFontTx/>
              <a:buNone/>
              <a:tabLst/>
              <a:defRPr/>
            </a:pPr>
            <a:r>
              <a:rPr kumimoji="0" lang="fi-FI" sz="1000" b="1" i="0" u="none" strike="noStrike" kern="1200" cap="none" spc="0" normalizeH="0" baseline="0" noProof="0" dirty="0">
                <a:ln>
                  <a:noFill/>
                </a:ln>
                <a:solidFill>
                  <a:srgbClr val="FFFFFF">
                    <a:lumMod val="50000"/>
                  </a:srgbClr>
                </a:solidFill>
                <a:effectLst/>
                <a:uLnTx/>
                <a:uFillTx/>
                <a:latin typeface="Verdana"/>
                <a:ea typeface="Verdana" pitchFamily="34" charset="0"/>
                <a:cs typeface="Verdana" pitchFamily="34" charset="0"/>
              </a:rPr>
              <a:t>*Väkevät 25,08 </a:t>
            </a:r>
            <a:r>
              <a:rPr kumimoji="0" lang="fi-FI" sz="1000" b="1" i="0" u="none" strike="noStrike" kern="1200" cap="none" spc="0" normalizeH="0" baseline="0" noProof="0" dirty="0">
                <a:ln>
                  <a:noFill/>
                </a:ln>
                <a:solidFill>
                  <a:srgbClr val="FFFFFF">
                    <a:lumMod val="50000"/>
                  </a:srgbClr>
                </a:solidFill>
                <a:effectLst/>
                <a:uLnTx/>
                <a:uFillTx/>
                <a:latin typeface="Verdana"/>
                <a:ea typeface="Verdana" pitchFamily="34" charset="0"/>
                <a:cs typeface="Verdana" pitchFamily="34" charset="0"/>
                <a:sym typeface="Wingdings" panose="05000000000000000000" pitchFamily="2" charset="2"/>
              </a:rPr>
              <a:t></a:t>
            </a:r>
            <a:r>
              <a:rPr kumimoji="0" lang="fi-FI" sz="1000" b="1" i="0" u="none" strike="noStrike" kern="1200" cap="none" spc="0" normalizeH="0" baseline="0" noProof="0" dirty="0">
                <a:ln>
                  <a:noFill/>
                </a:ln>
                <a:solidFill>
                  <a:srgbClr val="FFFFFF">
                    <a:lumMod val="50000"/>
                  </a:srgbClr>
                </a:solidFill>
                <a:effectLst/>
                <a:uLnTx/>
                <a:uFillTx/>
                <a:latin typeface="Verdana"/>
                <a:ea typeface="Verdana" pitchFamily="34" charset="0"/>
                <a:cs typeface="Verdana" pitchFamily="34" charset="0"/>
              </a:rPr>
              <a:t> 18,81</a:t>
            </a:r>
          </a:p>
          <a:p>
            <a:pPr marL="0" marR="0" lvl="0" indent="0" algn="l" defTabSz="685783" rtl="0" eaLnBrk="1" fontAlgn="auto" latinLnBrk="0" hangingPunct="1">
              <a:lnSpc>
                <a:spcPct val="100000"/>
              </a:lnSpc>
              <a:spcBef>
                <a:spcPts val="0"/>
              </a:spcBef>
              <a:spcAft>
                <a:spcPts val="0"/>
              </a:spcAft>
              <a:buClrTx/>
              <a:buSzTx/>
              <a:buFontTx/>
              <a:buNone/>
              <a:tabLst/>
              <a:defRPr/>
            </a:pPr>
            <a:endParaRPr kumimoji="0" lang="fi-FI" sz="1000" b="1" i="0" u="none" strike="noStrike" kern="1200" cap="none" spc="0" normalizeH="0" baseline="0" noProof="0" dirty="0">
              <a:ln>
                <a:noFill/>
              </a:ln>
              <a:solidFill>
                <a:srgbClr val="FFFFFF">
                  <a:lumMod val="50000"/>
                </a:srgbClr>
              </a:solidFill>
              <a:effectLst/>
              <a:uLnTx/>
              <a:uFillTx/>
              <a:latin typeface="Verdana"/>
              <a:ea typeface="Verdana" pitchFamily="34" charset="0"/>
              <a:cs typeface="Verdana" pitchFamily="34" charset="0"/>
            </a:endParaRPr>
          </a:p>
          <a:p>
            <a:pPr marL="0" marR="0" lvl="0" indent="0" algn="l" defTabSz="685783" rtl="0" eaLnBrk="1" fontAlgn="auto" latinLnBrk="0" hangingPunct="1">
              <a:lnSpc>
                <a:spcPct val="100000"/>
              </a:lnSpc>
              <a:spcBef>
                <a:spcPts val="0"/>
              </a:spcBef>
              <a:spcAft>
                <a:spcPts val="0"/>
              </a:spcAft>
              <a:buClrTx/>
              <a:buSzTx/>
              <a:buFontTx/>
              <a:buNone/>
              <a:tabLst/>
              <a:defRPr/>
            </a:pPr>
            <a:endParaRPr kumimoji="0" lang="fi-FI" sz="675" b="1" i="0" u="none" strike="noStrike" kern="1200" cap="none" spc="0" normalizeH="0" baseline="0" noProof="0" dirty="0">
              <a:ln>
                <a:noFill/>
              </a:ln>
              <a:solidFill>
                <a:srgbClr val="FFFFFF">
                  <a:lumMod val="50000"/>
                </a:srgbClr>
              </a:solidFill>
              <a:effectLst/>
              <a:uLnTx/>
              <a:uFillTx/>
              <a:latin typeface="Verdana"/>
              <a:ea typeface="Verdana" pitchFamily="34" charset="0"/>
              <a:cs typeface="Verdana" pitchFamily="34" charset="0"/>
            </a:endParaRPr>
          </a:p>
        </p:txBody>
      </p:sp>
      <p:sp>
        <p:nvSpPr>
          <p:cNvPr id="9" name="Tekstiruutu 8">
            <a:extLst>
              <a:ext uri="{FF2B5EF4-FFF2-40B4-BE49-F238E27FC236}">
                <a16:creationId xmlns:a16="http://schemas.microsoft.com/office/drawing/2014/main" id="{4214F4B2-2137-2F11-B0B3-11BBE2F82C22}"/>
              </a:ext>
            </a:extLst>
          </p:cNvPr>
          <p:cNvSpPr txBox="1"/>
          <p:nvPr/>
        </p:nvSpPr>
        <p:spPr>
          <a:xfrm>
            <a:off x="815413" y="6563033"/>
            <a:ext cx="6263205" cy="215444"/>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685783" rtl="0" eaLnBrk="1" fontAlgn="auto" latinLnBrk="0" hangingPunct="1">
              <a:lnSpc>
                <a:spcPct val="100000"/>
              </a:lnSpc>
              <a:spcBef>
                <a:spcPts val="0"/>
              </a:spcBef>
              <a:spcAft>
                <a:spcPts val="0"/>
              </a:spcAft>
              <a:buClrTx/>
              <a:buSzTx/>
              <a:buFontTx/>
              <a:buNone/>
              <a:tabLst/>
              <a:defRPr/>
            </a:pPr>
            <a:r>
              <a:rPr kumimoji="0" lang="fi-FI" sz="800" b="1" i="0" u="none" strike="noStrike" kern="1200" cap="none" spc="0" normalizeH="0" baseline="0" noProof="0" dirty="0">
                <a:ln>
                  <a:noFill/>
                </a:ln>
                <a:solidFill>
                  <a:srgbClr val="FFFFFF">
                    <a:lumMod val="50000"/>
                  </a:srgbClr>
                </a:solidFill>
                <a:effectLst/>
                <a:uLnTx/>
                <a:uFillTx/>
                <a:latin typeface="Verdana"/>
                <a:ea typeface="Verdana" pitchFamily="34" charset="0"/>
                <a:cs typeface="Verdana" pitchFamily="34" charset="0"/>
              </a:rPr>
              <a:t>Lähde: </a:t>
            </a:r>
            <a:r>
              <a:rPr kumimoji="0" lang="fi-FI" sz="800" b="0" i="0" u="none" strike="noStrike" kern="1200" cap="none" spc="0" normalizeH="0" baseline="0" noProof="0" dirty="0">
                <a:ln>
                  <a:noFill/>
                </a:ln>
                <a:solidFill>
                  <a:srgbClr val="FFFFFF">
                    <a:lumMod val="50000"/>
                  </a:srgbClr>
                </a:solidFill>
                <a:effectLst/>
                <a:uLnTx/>
                <a:uFillTx/>
                <a:latin typeface="Verdana"/>
                <a:ea typeface="Verdana" pitchFamily="34" charset="0"/>
                <a:cs typeface="Verdana" pitchFamily="34" charset="0"/>
              </a:rPr>
              <a:t>European Commission 2023, </a:t>
            </a:r>
            <a:r>
              <a:rPr kumimoji="0" lang="fi-FI" sz="800" b="0" i="0" u="none" strike="noStrike" kern="1200" cap="none" spc="0" normalizeH="0" baseline="0" noProof="0" dirty="0" err="1">
                <a:ln>
                  <a:noFill/>
                </a:ln>
                <a:solidFill>
                  <a:srgbClr val="FFFFFF">
                    <a:lumMod val="50000"/>
                  </a:srgbClr>
                </a:solidFill>
                <a:effectLst/>
                <a:uLnTx/>
                <a:uFillTx/>
                <a:latin typeface="Verdana"/>
                <a:ea typeface="Verdana" pitchFamily="34" charset="0"/>
                <a:cs typeface="Verdana" pitchFamily="34" charset="0"/>
              </a:rPr>
              <a:t>Excise</a:t>
            </a:r>
            <a:r>
              <a:rPr kumimoji="0" lang="fi-FI" sz="800" b="0" i="0" u="none" strike="noStrike" kern="1200" cap="none" spc="0" normalizeH="0" baseline="0" noProof="0" dirty="0">
                <a:ln>
                  <a:noFill/>
                </a:ln>
                <a:solidFill>
                  <a:srgbClr val="FFFFFF">
                    <a:lumMod val="50000"/>
                  </a:srgbClr>
                </a:solidFill>
                <a:effectLst/>
                <a:uLnTx/>
                <a:uFillTx/>
                <a:latin typeface="Verdana"/>
                <a:ea typeface="Verdana" pitchFamily="34" charset="0"/>
                <a:cs typeface="Verdana" pitchFamily="34" charset="0"/>
              </a:rPr>
              <a:t> </a:t>
            </a:r>
            <a:r>
              <a:rPr kumimoji="0" lang="fi-FI" sz="800" b="0" i="0" u="none" strike="noStrike" kern="1200" cap="none" spc="0" normalizeH="0" baseline="0" noProof="0" dirty="0" err="1">
                <a:ln>
                  <a:noFill/>
                </a:ln>
                <a:solidFill>
                  <a:srgbClr val="FFFFFF">
                    <a:lumMod val="50000"/>
                  </a:srgbClr>
                </a:solidFill>
                <a:effectLst/>
                <a:uLnTx/>
                <a:uFillTx/>
                <a:latin typeface="Verdana"/>
                <a:ea typeface="Verdana" pitchFamily="34" charset="0"/>
                <a:cs typeface="Verdana" pitchFamily="34" charset="0"/>
              </a:rPr>
              <a:t>Duty</a:t>
            </a:r>
            <a:r>
              <a:rPr kumimoji="0" lang="fi-FI" sz="800" b="0" i="0" u="none" strike="noStrike" kern="1200" cap="none" spc="0" normalizeH="0" baseline="0" noProof="0" dirty="0">
                <a:ln>
                  <a:noFill/>
                </a:ln>
                <a:solidFill>
                  <a:srgbClr val="FFFFFF">
                    <a:lumMod val="50000"/>
                  </a:srgbClr>
                </a:solidFill>
                <a:effectLst/>
                <a:uLnTx/>
                <a:uFillTx/>
                <a:latin typeface="Verdana"/>
                <a:ea typeface="Verdana" pitchFamily="34" charset="0"/>
                <a:cs typeface="Verdana" pitchFamily="34" charset="0"/>
              </a:rPr>
              <a:t> </a:t>
            </a:r>
            <a:r>
              <a:rPr kumimoji="0" lang="fi-FI" sz="800" b="0" i="0" u="none" strike="noStrike" kern="1200" cap="none" spc="0" normalizeH="0" baseline="0" noProof="0" dirty="0" err="1">
                <a:ln>
                  <a:noFill/>
                </a:ln>
                <a:solidFill>
                  <a:srgbClr val="FFFFFF">
                    <a:lumMod val="50000"/>
                  </a:srgbClr>
                </a:solidFill>
                <a:effectLst/>
                <a:uLnTx/>
                <a:uFillTx/>
                <a:latin typeface="Verdana"/>
                <a:ea typeface="Verdana" pitchFamily="34" charset="0"/>
                <a:cs typeface="Verdana" pitchFamily="34" charset="0"/>
              </a:rPr>
              <a:t>Tables</a:t>
            </a:r>
            <a:r>
              <a:rPr kumimoji="0" lang="fi-FI" sz="800" b="0" i="0" u="none" strike="noStrike" kern="1200" cap="none" spc="0" normalizeH="0" baseline="0" noProof="0" dirty="0">
                <a:ln>
                  <a:noFill/>
                </a:ln>
                <a:solidFill>
                  <a:srgbClr val="FFFFFF">
                    <a:lumMod val="50000"/>
                  </a:srgbClr>
                </a:solidFill>
                <a:effectLst/>
                <a:uLnTx/>
                <a:uFillTx/>
                <a:latin typeface="Verdana"/>
                <a:ea typeface="Verdana" pitchFamily="34" charset="0"/>
                <a:cs typeface="Verdana" pitchFamily="34" charset="0"/>
              </a:rPr>
              <a:t>, Veronmaksajat 2023, Hallituksen esitys</a:t>
            </a:r>
          </a:p>
        </p:txBody>
      </p:sp>
      <p:sp>
        <p:nvSpPr>
          <p:cNvPr id="10" name="Suorakulmio 9">
            <a:extLst>
              <a:ext uri="{FF2B5EF4-FFF2-40B4-BE49-F238E27FC236}">
                <a16:creationId xmlns:a16="http://schemas.microsoft.com/office/drawing/2014/main" id="{A0BB22C8-CE91-A0A6-41FD-571DE1C7A0E3}"/>
              </a:ext>
            </a:extLst>
          </p:cNvPr>
          <p:cNvSpPr/>
          <p:nvPr/>
        </p:nvSpPr>
        <p:spPr>
          <a:xfrm>
            <a:off x="815414" y="827922"/>
            <a:ext cx="6263205" cy="254044"/>
          </a:xfrm>
          <a:prstGeom prst="rect">
            <a:avLst/>
          </a:prstGeom>
        </p:spPr>
        <p:txBody>
          <a:bodyPr wrap="square">
            <a:spAutoFit/>
          </a:bodyPr>
          <a:lstStyle/>
          <a:p>
            <a:pPr marL="0" marR="0" lvl="0" indent="0" algn="l" defTabSz="685783" rtl="0" eaLnBrk="1" fontAlgn="auto" latinLnBrk="0" hangingPunct="1">
              <a:lnSpc>
                <a:spcPct val="100000"/>
              </a:lnSpc>
              <a:spcBef>
                <a:spcPts val="0"/>
              </a:spcBef>
              <a:spcAft>
                <a:spcPts val="0"/>
              </a:spcAft>
              <a:buClrTx/>
              <a:buSzTx/>
              <a:buFontTx/>
              <a:buNone/>
              <a:tabLst/>
              <a:defRPr/>
            </a:pPr>
            <a:r>
              <a:rPr kumimoji="0" lang="fi-FI" sz="1051" b="1" i="0" u="none" strike="noStrike" kern="1200" cap="none" spc="0" normalizeH="0" baseline="0" noProof="0">
                <a:ln>
                  <a:noFill/>
                </a:ln>
                <a:solidFill>
                  <a:srgbClr val="000000"/>
                </a:solidFill>
                <a:effectLst/>
                <a:uLnTx/>
                <a:uFillTx/>
                <a:latin typeface="Verdana"/>
                <a:ea typeface="+mn-ea"/>
                <a:cs typeface="+mn-cs"/>
              </a:rPr>
              <a:t>Alkoholijuomien verotasot EU-maissa, euroa per litra sataprosenttista alkoholia</a:t>
            </a:r>
          </a:p>
        </p:txBody>
      </p:sp>
      <p:graphicFrame>
        <p:nvGraphicFramePr>
          <p:cNvPr id="5" name="Taulukko 4">
            <a:extLst>
              <a:ext uri="{FF2B5EF4-FFF2-40B4-BE49-F238E27FC236}">
                <a16:creationId xmlns:a16="http://schemas.microsoft.com/office/drawing/2014/main" id="{743D1A23-5726-82F9-8F6A-09E69D0B3DC0}"/>
              </a:ext>
            </a:extLst>
          </p:cNvPr>
          <p:cNvGraphicFramePr>
            <a:graphicFrameLocks noGrp="1"/>
          </p:cNvGraphicFramePr>
          <p:nvPr/>
        </p:nvGraphicFramePr>
        <p:xfrm>
          <a:off x="1001207" y="1179440"/>
          <a:ext cx="5591547" cy="5253734"/>
        </p:xfrm>
        <a:graphic>
          <a:graphicData uri="http://schemas.openxmlformats.org/drawingml/2006/table">
            <a:tbl>
              <a:tblPr/>
              <a:tblGrid>
                <a:gridCol w="1520032">
                  <a:extLst>
                    <a:ext uri="{9D8B030D-6E8A-4147-A177-3AD203B41FA5}">
                      <a16:colId xmlns:a16="http://schemas.microsoft.com/office/drawing/2014/main" val="3357679361"/>
                    </a:ext>
                  </a:extLst>
                </a:gridCol>
                <a:gridCol w="1447650">
                  <a:extLst>
                    <a:ext uri="{9D8B030D-6E8A-4147-A177-3AD203B41FA5}">
                      <a16:colId xmlns:a16="http://schemas.microsoft.com/office/drawing/2014/main" val="2229088811"/>
                    </a:ext>
                  </a:extLst>
                </a:gridCol>
                <a:gridCol w="1212407">
                  <a:extLst>
                    <a:ext uri="{9D8B030D-6E8A-4147-A177-3AD203B41FA5}">
                      <a16:colId xmlns:a16="http://schemas.microsoft.com/office/drawing/2014/main" val="2564436069"/>
                    </a:ext>
                  </a:extLst>
                </a:gridCol>
                <a:gridCol w="1411458">
                  <a:extLst>
                    <a:ext uri="{9D8B030D-6E8A-4147-A177-3AD203B41FA5}">
                      <a16:colId xmlns:a16="http://schemas.microsoft.com/office/drawing/2014/main" val="3988761090"/>
                    </a:ext>
                  </a:extLst>
                </a:gridCol>
              </a:tblGrid>
              <a:tr h="329181">
                <a:tc>
                  <a:txBody>
                    <a:bodyPr/>
                    <a:lstStyle/>
                    <a:p>
                      <a:pPr algn="l" fontAlgn="ctr"/>
                      <a:endParaRPr lang="fi-FI" sz="1050" b="1" i="0" u="none" strike="noStrike" dirty="0">
                        <a:solidFill>
                          <a:srgbClr val="000000"/>
                        </a:solidFill>
                        <a:effectLst/>
                        <a:latin typeface="Arial" panose="020B0604020202020204" pitchFamily="34" charset="0"/>
                      </a:endParaRPr>
                    </a:p>
                  </a:txBody>
                  <a:tcPr marL="0" marR="0" marT="0" marB="0" anchor="ctr">
                    <a:lnL>
                      <a:noFill/>
                    </a:lnL>
                    <a:lnR>
                      <a:noFill/>
                    </a:lnR>
                    <a:lnT>
                      <a:noFill/>
                    </a:lnT>
                    <a:lnB>
                      <a:noFill/>
                    </a:lnB>
                  </a:tcPr>
                </a:tc>
                <a:tc>
                  <a:txBody>
                    <a:bodyPr/>
                    <a:lstStyle/>
                    <a:p>
                      <a:pPr algn="l" fontAlgn="ctr"/>
                      <a:r>
                        <a:rPr lang="fi-FI" sz="1050" b="1" i="0" u="none" strike="noStrike" dirty="0">
                          <a:solidFill>
                            <a:srgbClr val="000000"/>
                          </a:solidFill>
                          <a:effectLst/>
                          <a:latin typeface="Arial" panose="020B0604020202020204" pitchFamily="34" charset="0"/>
                        </a:rPr>
                        <a:t>                             </a:t>
                      </a:r>
                      <a:r>
                        <a:rPr lang="fi-FI" sz="1050" b="1" i="0" u="none" strike="noStrike" dirty="0">
                          <a:solidFill>
                            <a:srgbClr val="000000"/>
                          </a:solidFill>
                          <a:effectLst/>
                          <a:highlight>
                            <a:srgbClr val="FFFF00"/>
                          </a:highlight>
                          <a:latin typeface="Arial" panose="020B0604020202020204" pitchFamily="34" charset="0"/>
                        </a:rPr>
                        <a:t>Olut</a:t>
                      </a:r>
                    </a:p>
                  </a:txBody>
                  <a:tcPr marL="0" marR="0" marT="0" marB="0" anchor="ctr">
                    <a:lnL>
                      <a:noFill/>
                    </a:lnL>
                    <a:lnR>
                      <a:noFill/>
                    </a:lnR>
                    <a:lnT>
                      <a:noFill/>
                    </a:lnT>
                    <a:lnB>
                      <a:noFill/>
                    </a:lnB>
                  </a:tcPr>
                </a:tc>
                <a:tc>
                  <a:txBody>
                    <a:bodyPr/>
                    <a:lstStyle/>
                    <a:p>
                      <a:pPr algn="l" fontAlgn="ctr"/>
                      <a:r>
                        <a:rPr lang="fi-FI" sz="1050" b="1" i="0" u="none" strike="noStrike" dirty="0">
                          <a:solidFill>
                            <a:srgbClr val="000000"/>
                          </a:solidFill>
                          <a:effectLst/>
                          <a:latin typeface="Arial" panose="020B0604020202020204" pitchFamily="34" charset="0"/>
                        </a:rPr>
                        <a:t>               </a:t>
                      </a:r>
                      <a:r>
                        <a:rPr lang="fi-FI" sz="1050" b="1" i="0" u="none" strike="noStrike" dirty="0">
                          <a:solidFill>
                            <a:srgbClr val="000000"/>
                          </a:solidFill>
                          <a:effectLst/>
                          <a:highlight>
                            <a:srgbClr val="FFFF00"/>
                          </a:highlight>
                          <a:latin typeface="Arial" panose="020B0604020202020204" pitchFamily="34" charset="0"/>
                        </a:rPr>
                        <a:t>Viini, 11 %</a:t>
                      </a:r>
                    </a:p>
                  </a:txBody>
                  <a:tcPr marL="0" marR="0" marT="0" marB="0" anchor="ctr">
                    <a:lnL>
                      <a:noFill/>
                    </a:lnL>
                    <a:lnR>
                      <a:noFill/>
                    </a:lnR>
                    <a:lnT>
                      <a:noFill/>
                    </a:lnT>
                    <a:lnB>
                      <a:noFill/>
                    </a:lnB>
                  </a:tcPr>
                </a:tc>
                <a:tc>
                  <a:txBody>
                    <a:bodyPr/>
                    <a:lstStyle/>
                    <a:p>
                      <a:pPr algn="r" fontAlgn="ctr"/>
                      <a:r>
                        <a:rPr lang="fi-FI" sz="1050" b="1" i="0" u="none" strike="noStrike" dirty="0">
                          <a:solidFill>
                            <a:srgbClr val="000000"/>
                          </a:solidFill>
                          <a:effectLst/>
                          <a:highlight>
                            <a:srgbClr val="FFFF00"/>
                          </a:highlight>
                          <a:latin typeface="Arial" panose="020B0604020202020204" pitchFamily="34" charset="0"/>
                        </a:rPr>
                        <a:t>Väkevät</a:t>
                      </a:r>
                    </a:p>
                  </a:txBody>
                  <a:tcPr marL="0" marR="0" marT="0" marB="0" anchor="ctr">
                    <a:lnL>
                      <a:noFill/>
                    </a:lnL>
                    <a:lnR>
                      <a:noFill/>
                    </a:lnR>
                    <a:lnT>
                      <a:noFill/>
                    </a:lnT>
                    <a:lnB>
                      <a:noFill/>
                    </a:lnB>
                  </a:tcPr>
                </a:tc>
                <a:extLst>
                  <a:ext uri="{0D108BD9-81ED-4DB2-BD59-A6C34878D82A}">
                    <a16:rowId xmlns:a16="http://schemas.microsoft.com/office/drawing/2014/main" val="1683970417"/>
                  </a:ext>
                </a:extLst>
              </a:tr>
              <a:tr h="161013">
                <a:tc>
                  <a:txBody>
                    <a:bodyPr/>
                    <a:lstStyle/>
                    <a:p>
                      <a:pPr algn="l" fontAlgn="ctr"/>
                      <a:r>
                        <a:rPr lang="fi-FI" sz="1050" b="0" i="0" u="none" strike="noStrike" dirty="0">
                          <a:solidFill>
                            <a:srgbClr val="000000"/>
                          </a:solidFill>
                          <a:effectLst/>
                          <a:latin typeface="Arial" panose="020B0604020202020204" pitchFamily="34" charset="0"/>
                        </a:rPr>
                        <a:t>**Suomi</a:t>
                      </a:r>
                    </a:p>
                  </a:txBody>
                  <a:tcPr marL="0" marR="0" marT="0" marB="0" anchor="ctr">
                    <a:lnL>
                      <a:noFill/>
                    </a:lnL>
                    <a:lnR>
                      <a:noFill/>
                    </a:lnR>
                    <a:lnT>
                      <a:noFill/>
                    </a:lnT>
                    <a:lnB>
                      <a:noFill/>
                    </a:lnB>
                  </a:tcPr>
                </a:tc>
                <a:tc>
                  <a:txBody>
                    <a:bodyPr/>
                    <a:lstStyle/>
                    <a:p>
                      <a:pPr algn="r" fontAlgn="ctr"/>
                      <a:r>
                        <a:rPr lang="fi-FI" sz="1050" b="0" i="0" u="none" strike="noStrike" dirty="0">
                          <a:solidFill>
                            <a:srgbClr val="000000"/>
                          </a:solidFill>
                          <a:effectLst/>
                          <a:latin typeface="Arial" panose="020B0604020202020204" pitchFamily="34" charset="0"/>
                        </a:rPr>
                        <a:t>38,05 **36,20</a:t>
                      </a:r>
                    </a:p>
                  </a:txBody>
                  <a:tcPr marL="0" marR="0" marT="0" marB="0" anchor="ctr">
                    <a:lnL>
                      <a:noFill/>
                    </a:lnL>
                    <a:lnR>
                      <a:noFill/>
                    </a:lnR>
                    <a:lnT>
                      <a:noFill/>
                    </a:lnT>
                    <a:lnB>
                      <a:noFill/>
                    </a:lnB>
                  </a:tcPr>
                </a:tc>
                <a:tc>
                  <a:txBody>
                    <a:bodyPr/>
                    <a:lstStyle/>
                    <a:p>
                      <a:pPr algn="r" fontAlgn="ctr"/>
                      <a:r>
                        <a:rPr lang="fi-FI" sz="1050" b="0" i="0" u="none" strike="noStrike" dirty="0">
                          <a:solidFill>
                            <a:srgbClr val="000000"/>
                          </a:solidFill>
                          <a:effectLst/>
                          <a:latin typeface="Arial" panose="020B0604020202020204" pitchFamily="34" charset="0"/>
                        </a:rPr>
                        <a:t>38,27 **41,45</a:t>
                      </a:r>
                    </a:p>
                  </a:txBody>
                  <a:tcPr marL="0" marR="0" marT="0" marB="0" anchor="ctr">
                    <a:lnL>
                      <a:noFill/>
                    </a:lnL>
                    <a:lnR>
                      <a:noFill/>
                    </a:lnR>
                    <a:lnT>
                      <a:noFill/>
                    </a:lnT>
                    <a:lnB>
                      <a:noFill/>
                    </a:lnB>
                  </a:tcPr>
                </a:tc>
                <a:tc>
                  <a:txBody>
                    <a:bodyPr/>
                    <a:lstStyle/>
                    <a:p>
                      <a:pPr algn="r" fontAlgn="ctr"/>
                      <a:r>
                        <a:rPr lang="fi-FI" sz="1050" b="0" i="0" u="none" strike="noStrike" dirty="0">
                          <a:solidFill>
                            <a:srgbClr val="000000"/>
                          </a:solidFill>
                          <a:effectLst/>
                          <a:latin typeface="Arial" panose="020B0604020202020204" pitchFamily="34" charset="0"/>
                        </a:rPr>
                        <a:t>50,35 **54,80 </a:t>
                      </a:r>
                    </a:p>
                  </a:txBody>
                  <a:tcPr marL="0" marR="0" marT="0" marB="0" anchor="ctr">
                    <a:lnL>
                      <a:noFill/>
                    </a:lnL>
                    <a:lnR>
                      <a:noFill/>
                    </a:lnR>
                    <a:lnT>
                      <a:noFill/>
                    </a:lnT>
                    <a:lnB>
                      <a:noFill/>
                    </a:lnB>
                  </a:tcPr>
                </a:tc>
                <a:extLst>
                  <a:ext uri="{0D108BD9-81ED-4DB2-BD59-A6C34878D82A}">
                    <a16:rowId xmlns:a16="http://schemas.microsoft.com/office/drawing/2014/main" val="3811124776"/>
                  </a:ext>
                </a:extLst>
              </a:tr>
              <a:tr h="161013">
                <a:tc>
                  <a:txBody>
                    <a:bodyPr/>
                    <a:lstStyle/>
                    <a:p>
                      <a:pPr algn="l" fontAlgn="ctr"/>
                      <a:r>
                        <a:rPr lang="fi-FI" sz="1050" b="0" i="0" u="none" strike="noStrike">
                          <a:solidFill>
                            <a:srgbClr val="000000"/>
                          </a:solidFill>
                          <a:effectLst/>
                          <a:latin typeface="Arial" panose="020B0604020202020204" pitchFamily="34" charset="0"/>
                        </a:rPr>
                        <a:t>Irlanti</a:t>
                      </a:r>
                    </a:p>
                  </a:txBody>
                  <a:tcPr marL="0" marR="0" marT="0" marB="0" anchor="ctr">
                    <a:lnL>
                      <a:noFill/>
                    </a:lnL>
                    <a:lnR>
                      <a:noFill/>
                    </a:lnR>
                    <a:lnT>
                      <a:noFill/>
                    </a:lnT>
                    <a:lnB>
                      <a:noFill/>
                    </a:lnB>
                  </a:tcPr>
                </a:tc>
                <a:tc>
                  <a:txBody>
                    <a:bodyPr/>
                    <a:lstStyle/>
                    <a:p>
                      <a:pPr algn="r" fontAlgn="ctr"/>
                      <a:r>
                        <a:rPr lang="fi-FI" sz="1050" b="0" i="0" u="none" strike="noStrike" dirty="0">
                          <a:solidFill>
                            <a:srgbClr val="000000"/>
                          </a:solidFill>
                          <a:effectLst/>
                          <a:latin typeface="Arial" panose="020B0604020202020204" pitchFamily="34" charset="0"/>
                        </a:rPr>
                        <a:t>22,55</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38,62</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42,57</a:t>
                      </a:r>
                    </a:p>
                  </a:txBody>
                  <a:tcPr marL="0" marR="0" marT="0" marB="0" anchor="ctr">
                    <a:lnL>
                      <a:noFill/>
                    </a:lnL>
                    <a:lnR>
                      <a:noFill/>
                    </a:lnR>
                    <a:lnT>
                      <a:noFill/>
                    </a:lnT>
                    <a:lnB>
                      <a:noFill/>
                    </a:lnB>
                  </a:tcPr>
                </a:tc>
                <a:extLst>
                  <a:ext uri="{0D108BD9-81ED-4DB2-BD59-A6C34878D82A}">
                    <a16:rowId xmlns:a16="http://schemas.microsoft.com/office/drawing/2014/main" val="2236615006"/>
                  </a:ext>
                </a:extLst>
              </a:tr>
              <a:tr h="161013">
                <a:tc>
                  <a:txBody>
                    <a:bodyPr/>
                    <a:lstStyle/>
                    <a:p>
                      <a:pPr algn="l" fontAlgn="ctr"/>
                      <a:r>
                        <a:rPr lang="fi-FI" sz="1050" b="0" i="0" u="none" strike="noStrike">
                          <a:solidFill>
                            <a:srgbClr val="000000"/>
                          </a:solidFill>
                          <a:effectLst/>
                          <a:latin typeface="Arial" panose="020B0604020202020204" pitchFamily="34" charset="0"/>
                        </a:rPr>
                        <a:t>Ruotsi</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19,50</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22,70</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47,98</a:t>
                      </a:r>
                    </a:p>
                  </a:txBody>
                  <a:tcPr marL="0" marR="0" marT="0" marB="0" anchor="ctr">
                    <a:lnL>
                      <a:noFill/>
                    </a:lnL>
                    <a:lnR>
                      <a:noFill/>
                    </a:lnR>
                    <a:lnT>
                      <a:noFill/>
                    </a:lnT>
                    <a:lnB>
                      <a:noFill/>
                    </a:lnB>
                  </a:tcPr>
                </a:tc>
                <a:extLst>
                  <a:ext uri="{0D108BD9-81ED-4DB2-BD59-A6C34878D82A}">
                    <a16:rowId xmlns:a16="http://schemas.microsoft.com/office/drawing/2014/main" val="1161492978"/>
                  </a:ext>
                </a:extLst>
              </a:tr>
              <a:tr h="161013">
                <a:tc>
                  <a:txBody>
                    <a:bodyPr/>
                    <a:lstStyle/>
                    <a:p>
                      <a:pPr algn="l" fontAlgn="ctr"/>
                      <a:r>
                        <a:rPr lang="fi-FI" sz="1050" b="0" i="0" u="none" strike="noStrike">
                          <a:solidFill>
                            <a:srgbClr val="000000"/>
                          </a:solidFill>
                          <a:effectLst/>
                          <a:latin typeface="Arial" panose="020B0604020202020204" pitchFamily="34" charset="0"/>
                        </a:rPr>
                        <a:t>*Viro </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12,70</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13,44</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18,81</a:t>
                      </a:r>
                    </a:p>
                  </a:txBody>
                  <a:tcPr marL="0" marR="0" marT="0" marB="0" anchor="ctr">
                    <a:lnL>
                      <a:noFill/>
                    </a:lnL>
                    <a:lnR>
                      <a:noFill/>
                    </a:lnR>
                    <a:lnT>
                      <a:noFill/>
                    </a:lnT>
                    <a:lnB>
                      <a:noFill/>
                    </a:lnB>
                  </a:tcPr>
                </a:tc>
                <a:extLst>
                  <a:ext uri="{0D108BD9-81ED-4DB2-BD59-A6C34878D82A}">
                    <a16:rowId xmlns:a16="http://schemas.microsoft.com/office/drawing/2014/main" val="370483442"/>
                  </a:ext>
                </a:extLst>
              </a:tr>
              <a:tr h="161013">
                <a:tc>
                  <a:txBody>
                    <a:bodyPr/>
                    <a:lstStyle/>
                    <a:p>
                      <a:pPr algn="l" fontAlgn="ctr"/>
                      <a:r>
                        <a:rPr lang="fi-FI" sz="1050" b="0" i="0" u="none" strike="noStrike">
                          <a:solidFill>
                            <a:srgbClr val="000000"/>
                          </a:solidFill>
                          <a:effectLst/>
                          <a:latin typeface="Arial" panose="020B0604020202020204" pitchFamily="34" charset="0"/>
                        </a:rPr>
                        <a:t>Kreikka</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12,50</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0,00</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24,50</a:t>
                      </a:r>
                    </a:p>
                  </a:txBody>
                  <a:tcPr marL="0" marR="0" marT="0" marB="0" anchor="ctr">
                    <a:lnL>
                      <a:noFill/>
                    </a:lnL>
                    <a:lnR>
                      <a:noFill/>
                    </a:lnR>
                    <a:lnT>
                      <a:noFill/>
                    </a:lnT>
                    <a:lnB>
                      <a:noFill/>
                    </a:lnB>
                  </a:tcPr>
                </a:tc>
                <a:extLst>
                  <a:ext uri="{0D108BD9-81ED-4DB2-BD59-A6C34878D82A}">
                    <a16:rowId xmlns:a16="http://schemas.microsoft.com/office/drawing/2014/main" val="3027927152"/>
                  </a:ext>
                </a:extLst>
              </a:tr>
              <a:tr h="161013">
                <a:tc>
                  <a:txBody>
                    <a:bodyPr/>
                    <a:lstStyle/>
                    <a:p>
                      <a:pPr algn="l" fontAlgn="ctr"/>
                      <a:r>
                        <a:rPr lang="fi-FI" sz="1050" b="0" i="0" u="none" strike="noStrike">
                          <a:solidFill>
                            <a:srgbClr val="000000"/>
                          </a:solidFill>
                          <a:effectLst/>
                          <a:latin typeface="Arial" panose="020B0604020202020204" pitchFamily="34" charset="0"/>
                        </a:rPr>
                        <a:t>Slovenia</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12,10</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0,00</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13,20</a:t>
                      </a:r>
                    </a:p>
                  </a:txBody>
                  <a:tcPr marL="0" marR="0" marT="0" marB="0" anchor="ctr">
                    <a:lnL>
                      <a:noFill/>
                    </a:lnL>
                    <a:lnR>
                      <a:noFill/>
                    </a:lnR>
                    <a:lnT>
                      <a:noFill/>
                    </a:lnT>
                    <a:lnB>
                      <a:noFill/>
                    </a:lnB>
                  </a:tcPr>
                </a:tc>
                <a:extLst>
                  <a:ext uri="{0D108BD9-81ED-4DB2-BD59-A6C34878D82A}">
                    <a16:rowId xmlns:a16="http://schemas.microsoft.com/office/drawing/2014/main" val="3530776492"/>
                  </a:ext>
                </a:extLst>
              </a:tr>
              <a:tr h="161013">
                <a:tc>
                  <a:txBody>
                    <a:bodyPr/>
                    <a:lstStyle/>
                    <a:p>
                      <a:pPr algn="l" fontAlgn="ctr"/>
                      <a:r>
                        <a:rPr lang="fi-FI" sz="1050" b="0" i="0" u="none" strike="noStrike">
                          <a:solidFill>
                            <a:srgbClr val="000000"/>
                          </a:solidFill>
                          <a:effectLst/>
                          <a:latin typeface="Arial" panose="020B0604020202020204" pitchFamily="34" charset="0"/>
                        </a:rPr>
                        <a:t>Liettua</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8,60</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14,97</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23,10</a:t>
                      </a:r>
                    </a:p>
                  </a:txBody>
                  <a:tcPr marL="0" marR="0" marT="0" marB="0" anchor="ctr">
                    <a:lnL>
                      <a:noFill/>
                    </a:lnL>
                    <a:lnR>
                      <a:noFill/>
                    </a:lnR>
                    <a:lnT>
                      <a:noFill/>
                    </a:lnT>
                    <a:lnB>
                      <a:noFill/>
                    </a:lnB>
                  </a:tcPr>
                </a:tc>
                <a:extLst>
                  <a:ext uri="{0D108BD9-81ED-4DB2-BD59-A6C34878D82A}">
                    <a16:rowId xmlns:a16="http://schemas.microsoft.com/office/drawing/2014/main" val="3510269881"/>
                  </a:ext>
                </a:extLst>
              </a:tr>
              <a:tr h="295461">
                <a:tc>
                  <a:txBody>
                    <a:bodyPr/>
                    <a:lstStyle/>
                    <a:p>
                      <a:pPr algn="l" fontAlgn="ctr"/>
                      <a:r>
                        <a:rPr lang="fi-FI" sz="1050" b="0" i="0" u="none" strike="noStrike">
                          <a:solidFill>
                            <a:srgbClr val="000000"/>
                          </a:solidFill>
                          <a:effectLst/>
                          <a:latin typeface="Arial" panose="020B0604020202020204" pitchFamily="34" charset="0"/>
                        </a:rPr>
                        <a:t>Latvia</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8,20</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9,64</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17,24</a:t>
                      </a:r>
                    </a:p>
                  </a:txBody>
                  <a:tcPr marL="0" marR="0" marT="0" marB="0" anchor="ctr">
                    <a:lnL>
                      <a:noFill/>
                    </a:lnL>
                    <a:lnR>
                      <a:noFill/>
                    </a:lnR>
                    <a:lnT>
                      <a:noFill/>
                    </a:lnT>
                    <a:lnB>
                      <a:noFill/>
                    </a:lnB>
                  </a:tcPr>
                </a:tc>
                <a:extLst>
                  <a:ext uri="{0D108BD9-81ED-4DB2-BD59-A6C34878D82A}">
                    <a16:rowId xmlns:a16="http://schemas.microsoft.com/office/drawing/2014/main" val="3271092711"/>
                  </a:ext>
                </a:extLst>
              </a:tr>
              <a:tr h="161013">
                <a:tc>
                  <a:txBody>
                    <a:bodyPr/>
                    <a:lstStyle/>
                    <a:p>
                      <a:pPr algn="l" fontAlgn="ctr"/>
                      <a:r>
                        <a:rPr lang="fi-FI" sz="1050" b="0" i="0" u="none" strike="noStrike">
                          <a:solidFill>
                            <a:srgbClr val="000000"/>
                          </a:solidFill>
                          <a:effectLst/>
                          <a:latin typeface="Arial" panose="020B0604020202020204" pitchFamily="34" charset="0"/>
                        </a:rPr>
                        <a:t>Ranska</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7,82</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0,36</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18,34</a:t>
                      </a:r>
                    </a:p>
                  </a:txBody>
                  <a:tcPr marL="0" marR="0" marT="0" marB="0" anchor="ctr">
                    <a:lnL>
                      <a:noFill/>
                    </a:lnL>
                    <a:lnR>
                      <a:noFill/>
                    </a:lnR>
                    <a:lnT>
                      <a:noFill/>
                    </a:lnT>
                    <a:lnB>
                      <a:noFill/>
                    </a:lnB>
                  </a:tcPr>
                </a:tc>
                <a:extLst>
                  <a:ext uri="{0D108BD9-81ED-4DB2-BD59-A6C34878D82A}">
                    <a16:rowId xmlns:a16="http://schemas.microsoft.com/office/drawing/2014/main" val="2000120850"/>
                  </a:ext>
                </a:extLst>
              </a:tr>
              <a:tr h="161013">
                <a:tc>
                  <a:txBody>
                    <a:bodyPr/>
                    <a:lstStyle/>
                    <a:p>
                      <a:pPr algn="l" fontAlgn="ctr"/>
                      <a:r>
                        <a:rPr lang="fi-FI" sz="1050" b="0" i="0" u="none" strike="noStrike">
                          <a:solidFill>
                            <a:srgbClr val="000000"/>
                          </a:solidFill>
                          <a:effectLst/>
                          <a:latin typeface="Arial" panose="020B0604020202020204" pitchFamily="34" charset="0"/>
                        </a:rPr>
                        <a:t>Alankomaat</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7,59</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8,03</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16,86</a:t>
                      </a:r>
                    </a:p>
                  </a:txBody>
                  <a:tcPr marL="0" marR="0" marT="0" marB="0" anchor="ctr">
                    <a:lnL>
                      <a:noFill/>
                    </a:lnL>
                    <a:lnR>
                      <a:noFill/>
                    </a:lnR>
                    <a:lnT>
                      <a:noFill/>
                    </a:lnT>
                    <a:lnB>
                      <a:noFill/>
                    </a:lnB>
                  </a:tcPr>
                </a:tc>
                <a:extLst>
                  <a:ext uri="{0D108BD9-81ED-4DB2-BD59-A6C34878D82A}">
                    <a16:rowId xmlns:a16="http://schemas.microsoft.com/office/drawing/2014/main" val="2742259907"/>
                  </a:ext>
                </a:extLst>
              </a:tr>
              <a:tr h="161013">
                <a:tc>
                  <a:txBody>
                    <a:bodyPr/>
                    <a:lstStyle/>
                    <a:p>
                      <a:pPr algn="l" fontAlgn="ctr"/>
                      <a:r>
                        <a:rPr lang="fi-FI" sz="1050" b="0" i="0" u="none" strike="noStrike">
                          <a:solidFill>
                            <a:srgbClr val="000000"/>
                          </a:solidFill>
                          <a:effectLst/>
                          <a:latin typeface="Arial" panose="020B0604020202020204" pitchFamily="34" charset="0"/>
                        </a:rPr>
                        <a:t>Italia</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7,35</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0,00</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10,36</a:t>
                      </a:r>
                    </a:p>
                  </a:txBody>
                  <a:tcPr marL="0" marR="0" marT="0" marB="0" anchor="ctr">
                    <a:lnL>
                      <a:noFill/>
                    </a:lnL>
                    <a:lnR>
                      <a:noFill/>
                    </a:lnR>
                    <a:lnT>
                      <a:noFill/>
                    </a:lnT>
                    <a:lnB>
                      <a:noFill/>
                    </a:lnB>
                  </a:tcPr>
                </a:tc>
                <a:extLst>
                  <a:ext uri="{0D108BD9-81ED-4DB2-BD59-A6C34878D82A}">
                    <a16:rowId xmlns:a16="http://schemas.microsoft.com/office/drawing/2014/main" val="3002017063"/>
                  </a:ext>
                </a:extLst>
              </a:tr>
              <a:tr h="161013">
                <a:tc>
                  <a:txBody>
                    <a:bodyPr/>
                    <a:lstStyle/>
                    <a:p>
                      <a:pPr algn="l" fontAlgn="b"/>
                      <a:endParaRPr lang="fi-FI" sz="105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i-FI" sz="105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i-FI" sz="105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i-FI" sz="105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54707810"/>
                  </a:ext>
                </a:extLst>
              </a:tr>
              <a:tr h="161013">
                <a:tc>
                  <a:txBody>
                    <a:bodyPr/>
                    <a:lstStyle/>
                    <a:p>
                      <a:pPr algn="l" fontAlgn="ctr"/>
                      <a:r>
                        <a:rPr lang="fi-FI" sz="1050" b="0" i="0" u="none" strike="noStrike">
                          <a:solidFill>
                            <a:srgbClr val="000000"/>
                          </a:solidFill>
                          <a:effectLst/>
                          <a:latin typeface="Arial" panose="020B0604020202020204" pitchFamily="34" charset="0"/>
                        </a:rPr>
                        <a:t>Tanska</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6,55</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13,75</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20,17</a:t>
                      </a:r>
                    </a:p>
                  </a:txBody>
                  <a:tcPr marL="0" marR="0" marT="0" marB="0" anchor="ctr">
                    <a:lnL>
                      <a:noFill/>
                    </a:lnL>
                    <a:lnR>
                      <a:noFill/>
                    </a:lnR>
                    <a:lnT>
                      <a:noFill/>
                    </a:lnT>
                    <a:lnB>
                      <a:noFill/>
                    </a:lnB>
                  </a:tcPr>
                </a:tc>
                <a:extLst>
                  <a:ext uri="{0D108BD9-81ED-4DB2-BD59-A6C34878D82A}">
                    <a16:rowId xmlns:a16="http://schemas.microsoft.com/office/drawing/2014/main" val="3671701414"/>
                  </a:ext>
                </a:extLst>
              </a:tr>
              <a:tr h="161013">
                <a:tc>
                  <a:txBody>
                    <a:bodyPr/>
                    <a:lstStyle/>
                    <a:p>
                      <a:pPr algn="l" fontAlgn="ctr"/>
                      <a:r>
                        <a:rPr lang="fi-FI" sz="1050" b="0" i="0" u="none" strike="noStrike">
                          <a:solidFill>
                            <a:srgbClr val="000000"/>
                          </a:solidFill>
                          <a:effectLst/>
                          <a:latin typeface="Arial" panose="020B0604020202020204" pitchFamily="34" charset="0"/>
                        </a:rPr>
                        <a:t>Kypros</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6,00</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0,00</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9,57</a:t>
                      </a:r>
                    </a:p>
                  </a:txBody>
                  <a:tcPr marL="0" marR="0" marT="0" marB="0" anchor="ctr">
                    <a:lnL>
                      <a:noFill/>
                    </a:lnL>
                    <a:lnR>
                      <a:noFill/>
                    </a:lnR>
                    <a:lnT>
                      <a:noFill/>
                    </a:lnT>
                    <a:lnB>
                      <a:noFill/>
                    </a:lnB>
                  </a:tcPr>
                </a:tc>
                <a:extLst>
                  <a:ext uri="{0D108BD9-81ED-4DB2-BD59-A6C34878D82A}">
                    <a16:rowId xmlns:a16="http://schemas.microsoft.com/office/drawing/2014/main" val="521816402"/>
                  </a:ext>
                </a:extLst>
              </a:tr>
              <a:tr h="161013">
                <a:tc>
                  <a:txBody>
                    <a:bodyPr/>
                    <a:lstStyle/>
                    <a:p>
                      <a:pPr algn="l" fontAlgn="ctr"/>
                      <a:r>
                        <a:rPr lang="fi-FI" sz="1050" b="0" i="0" u="none" strike="noStrike">
                          <a:solidFill>
                            <a:srgbClr val="000000"/>
                          </a:solidFill>
                          <a:effectLst/>
                          <a:latin typeface="Arial" panose="020B0604020202020204" pitchFamily="34" charset="0"/>
                        </a:rPr>
                        <a:t>Kroatia</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5,33</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0,00</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8,00</a:t>
                      </a:r>
                    </a:p>
                  </a:txBody>
                  <a:tcPr marL="0" marR="0" marT="0" marB="0" anchor="ctr">
                    <a:lnL>
                      <a:noFill/>
                    </a:lnL>
                    <a:lnR>
                      <a:noFill/>
                    </a:lnR>
                    <a:lnT>
                      <a:noFill/>
                    </a:lnT>
                    <a:lnB>
                      <a:noFill/>
                    </a:lnB>
                  </a:tcPr>
                </a:tc>
                <a:extLst>
                  <a:ext uri="{0D108BD9-81ED-4DB2-BD59-A6C34878D82A}">
                    <a16:rowId xmlns:a16="http://schemas.microsoft.com/office/drawing/2014/main" val="157488761"/>
                  </a:ext>
                </a:extLst>
              </a:tr>
              <a:tr h="161013">
                <a:tc>
                  <a:txBody>
                    <a:bodyPr/>
                    <a:lstStyle/>
                    <a:p>
                      <a:pPr algn="l" fontAlgn="ctr"/>
                      <a:r>
                        <a:rPr lang="fi-FI" sz="1050" b="0" i="0" u="none" strike="noStrike">
                          <a:solidFill>
                            <a:srgbClr val="000000"/>
                          </a:solidFill>
                          <a:effectLst/>
                          <a:latin typeface="Arial" panose="020B0604020202020204" pitchFamily="34" charset="0"/>
                        </a:rPr>
                        <a:t>Puola</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5,15</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3,79</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15,06</a:t>
                      </a:r>
                    </a:p>
                  </a:txBody>
                  <a:tcPr marL="0" marR="0" marT="0" marB="0" anchor="ctr">
                    <a:lnL>
                      <a:noFill/>
                    </a:lnL>
                    <a:lnR>
                      <a:noFill/>
                    </a:lnR>
                    <a:lnT>
                      <a:noFill/>
                    </a:lnT>
                    <a:lnB>
                      <a:noFill/>
                    </a:lnB>
                  </a:tcPr>
                </a:tc>
                <a:extLst>
                  <a:ext uri="{0D108BD9-81ED-4DB2-BD59-A6C34878D82A}">
                    <a16:rowId xmlns:a16="http://schemas.microsoft.com/office/drawing/2014/main" val="3176757427"/>
                  </a:ext>
                </a:extLst>
              </a:tr>
              <a:tr h="161013">
                <a:tc>
                  <a:txBody>
                    <a:bodyPr/>
                    <a:lstStyle/>
                    <a:p>
                      <a:pPr algn="l" fontAlgn="ctr"/>
                      <a:r>
                        <a:rPr lang="fi-FI" sz="1050" b="0" i="0" u="none" strike="noStrike">
                          <a:solidFill>
                            <a:srgbClr val="000000"/>
                          </a:solidFill>
                          <a:effectLst/>
                          <a:latin typeface="Arial" panose="020B0604020202020204" pitchFamily="34" charset="0"/>
                        </a:rPr>
                        <a:t>Belgia</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5,00</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6,81</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29,93</a:t>
                      </a:r>
                    </a:p>
                  </a:txBody>
                  <a:tcPr marL="0" marR="0" marT="0" marB="0" anchor="ctr">
                    <a:lnL>
                      <a:noFill/>
                    </a:lnL>
                    <a:lnR>
                      <a:noFill/>
                    </a:lnR>
                    <a:lnT>
                      <a:noFill/>
                    </a:lnT>
                    <a:lnB>
                      <a:noFill/>
                    </a:lnB>
                  </a:tcPr>
                </a:tc>
                <a:extLst>
                  <a:ext uri="{0D108BD9-81ED-4DB2-BD59-A6C34878D82A}">
                    <a16:rowId xmlns:a16="http://schemas.microsoft.com/office/drawing/2014/main" val="450241036"/>
                  </a:ext>
                </a:extLst>
              </a:tr>
              <a:tr h="161013">
                <a:tc>
                  <a:txBody>
                    <a:bodyPr/>
                    <a:lstStyle/>
                    <a:p>
                      <a:pPr algn="l" fontAlgn="ctr"/>
                      <a:r>
                        <a:rPr lang="fi-FI" sz="1050" b="0" i="0" u="none" strike="noStrike">
                          <a:solidFill>
                            <a:srgbClr val="000000"/>
                          </a:solidFill>
                          <a:effectLst/>
                          <a:latin typeface="Arial" panose="020B0604020202020204" pitchFamily="34" charset="0"/>
                        </a:rPr>
                        <a:t>Itävalta</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5,00</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0,00</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12,00</a:t>
                      </a:r>
                    </a:p>
                  </a:txBody>
                  <a:tcPr marL="0" marR="0" marT="0" marB="0" anchor="ctr">
                    <a:lnL>
                      <a:noFill/>
                    </a:lnL>
                    <a:lnR>
                      <a:noFill/>
                    </a:lnR>
                    <a:lnT>
                      <a:noFill/>
                    </a:lnT>
                    <a:lnB>
                      <a:noFill/>
                    </a:lnB>
                  </a:tcPr>
                </a:tc>
                <a:extLst>
                  <a:ext uri="{0D108BD9-81ED-4DB2-BD59-A6C34878D82A}">
                    <a16:rowId xmlns:a16="http://schemas.microsoft.com/office/drawing/2014/main" val="1558590762"/>
                  </a:ext>
                </a:extLst>
              </a:tr>
              <a:tr h="161013">
                <a:tc>
                  <a:txBody>
                    <a:bodyPr/>
                    <a:lstStyle/>
                    <a:p>
                      <a:pPr algn="l" fontAlgn="ctr"/>
                      <a:r>
                        <a:rPr lang="fi-FI" sz="1050" b="0" i="0" u="none" strike="noStrike">
                          <a:solidFill>
                            <a:srgbClr val="000000"/>
                          </a:solidFill>
                          <a:effectLst/>
                          <a:latin typeface="Arial" panose="020B0604020202020204" pitchFamily="34" charset="0"/>
                        </a:rPr>
                        <a:t>Malta</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4,83</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1,86</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13,60</a:t>
                      </a:r>
                    </a:p>
                  </a:txBody>
                  <a:tcPr marL="0" marR="0" marT="0" marB="0" anchor="ctr">
                    <a:lnL>
                      <a:noFill/>
                    </a:lnL>
                    <a:lnR>
                      <a:noFill/>
                    </a:lnR>
                    <a:lnT>
                      <a:noFill/>
                    </a:lnT>
                    <a:lnB>
                      <a:noFill/>
                    </a:lnB>
                  </a:tcPr>
                </a:tc>
                <a:extLst>
                  <a:ext uri="{0D108BD9-81ED-4DB2-BD59-A6C34878D82A}">
                    <a16:rowId xmlns:a16="http://schemas.microsoft.com/office/drawing/2014/main" val="733539090"/>
                  </a:ext>
                </a:extLst>
              </a:tr>
              <a:tr h="161013">
                <a:tc>
                  <a:txBody>
                    <a:bodyPr/>
                    <a:lstStyle/>
                    <a:p>
                      <a:pPr algn="l" fontAlgn="ctr"/>
                      <a:r>
                        <a:rPr lang="fi-FI" sz="1050" b="0" i="0" u="none" strike="noStrike">
                          <a:solidFill>
                            <a:srgbClr val="000000"/>
                          </a:solidFill>
                          <a:effectLst/>
                          <a:latin typeface="Arial" panose="020B0604020202020204" pitchFamily="34" charset="0"/>
                        </a:rPr>
                        <a:t>Unkari</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4,52</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0,00</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9,31</a:t>
                      </a:r>
                    </a:p>
                  </a:txBody>
                  <a:tcPr marL="0" marR="0" marT="0" marB="0" anchor="ctr">
                    <a:lnL>
                      <a:noFill/>
                    </a:lnL>
                    <a:lnR>
                      <a:noFill/>
                    </a:lnR>
                    <a:lnT>
                      <a:noFill/>
                    </a:lnT>
                    <a:lnB>
                      <a:noFill/>
                    </a:lnB>
                  </a:tcPr>
                </a:tc>
                <a:extLst>
                  <a:ext uri="{0D108BD9-81ED-4DB2-BD59-A6C34878D82A}">
                    <a16:rowId xmlns:a16="http://schemas.microsoft.com/office/drawing/2014/main" val="3787120202"/>
                  </a:ext>
                </a:extLst>
              </a:tr>
              <a:tr h="161013">
                <a:tc>
                  <a:txBody>
                    <a:bodyPr/>
                    <a:lstStyle/>
                    <a:p>
                      <a:pPr algn="l" fontAlgn="ctr"/>
                      <a:r>
                        <a:rPr lang="fi-FI" sz="1050" b="0" i="0" u="none" strike="noStrike">
                          <a:solidFill>
                            <a:srgbClr val="000000"/>
                          </a:solidFill>
                          <a:effectLst/>
                          <a:latin typeface="Arial" panose="020B0604020202020204" pitchFamily="34" charset="0"/>
                        </a:rPr>
                        <a:t>Portugali</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4,18</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0,00</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13,87</a:t>
                      </a:r>
                    </a:p>
                  </a:txBody>
                  <a:tcPr marL="0" marR="0" marT="0" marB="0" anchor="ctr">
                    <a:lnL>
                      <a:noFill/>
                    </a:lnL>
                    <a:lnR>
                      <a:noFill/>
                    </a:lnR>
                    <a:lnT>
                      <a:noFill/>
                    </a:lnT>
                    <a:lnB>
                      <a:noFill/>
                    </a:lnB>
                  </a:tcPr>
                </a:tc>
                <a:extLst>
                  <a:ext uri="{0D108BD9-81ED-4DB2-BD59-A6C34878D82A}">
                    <a16:rowId xmlns:a16="http://schemas.microsoft.com/office/drawing/2014/main" val="2449794099"/>
                  </a:ext>
                </a:extLst>
              </a:tr>
              <a:tr h="161013">
                <a:tc>
                  <a:txBody>
                    <a:bodyPr/>
                    <a:lstStyle/>
                    <a:p>
                      <a:pPr algn="l" fontAlgn="ctr"/>
                      <a:r>
                        <a:rPr lang="fi-FI" sz="1050" b="0" i="0" u="none" strike="noStrike">
                          <a:solidFill>
                            <a:srgbClr val="000000"/>
                          </a:solidFill>
                          <a:effectLst/>
                          <a:latin typeface="Arial" panose="020B0604020202020204" pitchFamily="34" charset="0"/>
                        </a:rPr>
                        <a:t>Slovakia </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3,59</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0,00</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10,80</a:t>
                      </a:r>
                    </a:p>
                  </a:txBody>
                  <a:tcPr marL="0" marR="0" marT="0" marB="0" anchor="ctr">
                    <a:lnL>
                      <a:noFill/>
                    </a:lnL>
                    <a:lnR>
                      <a:noFill/>
                    </a:lnR>
                    <a:lnT>
                      <a:noFill/>
                    </a:lnT>
                    <a:lnB>
                      <a:noFill/>
                    </a:lnB>
                  </a:tcPr>
                </a:tc>
                <a:extLst>
                  <a:ext uri="{0D108BD9-81ED-4DB2-BD59-A6C34878D82A}">
                    <a16:rowId xmlns:a16="http://schemas.microsoft.com/office/drawing/2014/main" val="2305923090"/>
                  </a:ext>
                </a:extLst>
              </a:tr>
              <a:tr h="161013">
                <a:tc>
                  <a:txBody>
                    <a:bodyPr/>
                    <a:lstStyle/>
                    <a:p>
                      <a:pPr algn="l" fontAlgn="ctr"/>
                      <a:r>
                        <a:rPr lang="fi-FI" sz="1050" b="0" i="0" u="none" strike="noStrike">
                          <a:solidFill>
                            <a:srgbClr val="000000"/>
                          </a:solidFill>
                          <a:effectLst/>
                          <a:latin typeface="Arial" panose="020B0604020202020204" pitchFamily="34" charset="0"/>
                        </a:rPr>
                        <a:t>Tsekki</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3,15</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0,00</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12,74</a:t>
                      </a:r>
                    </a:p>
                  </a:txBody>
                  <a:tcPr marL="0" marR="0" marT="0" marB="0" anchor="ctr">
                    <a:lnL>
                      <a:noFill/>
                    </a:lnL>
                    <a:lnR>
                      <a:noFill/>
                    </a:lnR>
                    <a:lnT>
                      <a:noFill/>
                    </a:lnT>
                    <a:lnB>
                      <a:noFill/>
                    </a:lnB>
                  </a:tcPr>
                </a:tc>
                <a:extLst>
                  <a:ext uri="{0D108BD9-81ED-4DB2-BD59-A6C34878D82A}">
                    <a16:rowId xmlns:a16="http://schemas.microsoft.com/office/drawing/2014/main" val="2278796663"/>
                  </a:ext>
                </a:extLst>
              </a:tr>
              <a:tr h="161013">
                <a:tc>
                  <a:txBody>
                    <a:bodyPr/>
                    <a:lstStyle/>
                    <a:p>
                      <a:pPr algn="l" fontAlgn="ctr"/>
                      <a:r>
                        <a:rPr lang="fi-FI" sz="1050" b="0" i="0" u="none" strike="noStrike">
                          <a:solidFill>
                            <a:srgbClr val="000000"/>
                          </a:solidFill>
                          <a:effectLst/>
                          <a:latin typeface="Arial" panose="020B0604020202020204" pitchFamily="34" charset="0"/>
                        </a:rPr>
                        <a:t>Espanja</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1,99</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0,00</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9,59</a:t>
                      </a:r>
                    </a:p>
                  </a:txBody>
                  <a:tcPr marL="0" marR="0" marT="0" marB="0" anchor="ctr">
                    <a:lnL>
                      <a:noFill/>
                    </a:lnL>
                    <a:lnR>
                      <a:noFill/>
                    </a:lnR>
                    <a:lnT>
                      <a:noFill/>
                    </a:lnT>
                    <a:lnB>
                      <a:noFill/>
                    </a:lnB>
                  </a:tcPr>
                </a:tc>
                <a:extLst>
                  <a:ext uri="{0D108BD9-81ED-4DB2-BD59-A6C34878D82A}">
                    <a16:rowId xmlns:a16="http://schemas.microsoft.com/office/drawing/2014/main" val="2795786039"/>
                  </a:ext>
                </a:extLst>
              </a:tr>
              <a:tr h="295461">
                <a:tc>
                  <a:txBody>
                    <a:bodyPr/>
                    <a:lstStyle/>
                    <a:p>
                      <a:pPr algn="l" fontAlgn="ctr"/>
                      <a:r>
                        <a:rPr lang="fi-FI" sz="1050" b="0" i="0" u="none" strike="noStrike">
                          <a:solidFill>
                            <a:srgbClr val="000000"/>
                          </a:solidFill>
                          <a:effectLst/>
                          <a:latin typeface="Arial" panose="020B0604020202020204" pitchFamily="34" charset="0"/>
                        </a:rPr>
                        <a:t>Luxemburg</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1,98</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0,00</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10,41</a:t>
                      </a:r>
                    </a:p>
                  </a:txBody>
                  <a:tcPr marL="0" marR="0" marT="0" marB="0" anchor="ctr">
                    <a:lnL>
                      <a:noFill/>
                    </a:lnL>
                    <a:lnR>
                      <a:noFill/>
                    </a:lnR>
                    <a:lnT>
                      <a:noFill/>
                    </a:lnT>
                    <a:lnB>
                      <a:noFill/>
                    </a:lnB>
                  </a:tcPr>
                </a:tc>
                <a:extLst>
                  <a:ext uri="{0D108BD9-81ED-4DB2-BD59-A6C34878D82A}">
                    <a16:rowId xmlns:a16="http://schemas.microsoft.com/office/drawing/2014/main" val="2880225441"/>
                  </a:ext>
                </a:extLst>
              </a:tr>
              <a:tr h="308306">
                <a:tc>
                  <a:txBody>
                    <a:bodyPr/>
                    <a:lstStyle/>
                    <a:p>
                      <a:pPr algn="l" fontAlgn="ctr"/>
                      <a:r>
                        <a:rPr lang="fi-FI" sz="1050" b="0" i="0" u="none" strike="noStrike">
                          <a:solidFill>
                            <a:srgbClr val="000000"/>
                          </a:solidFill>
                          <a:effectLst/>
                          <a:latin typeface="Arial" panose="020B0604020202020204" pitchFamily="34" charset="0"/>
                        </a:rPr>
                        <a:t>Saksa</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1,98</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0,00</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13,03</a:t>
                      </a:r>
                    </a:p>
                  </a:txBody>
                  <a:tcPr marL="0" marR="0" marT="0" marB="0" anchor="ctr">
                    <a:lnL>
                      <a:noFill/>
                    </a:lnL>
                    <a:lnR>
                      <a:noFill/>
                    </a:lnR>
                    <a:lnT>
                      <a:noFill/>
                    </a:lnT>
                    <a:lnB>
                      <a:noFill/>
                    </a:lnB>
                  </a:tcPr>
                </a:tc>
                <a:extLst>
                  <a:ext uri="{0D108BD9-81ED-4DB2-BD59-A6C34878D82A}">
                    <a16:rowId xmlns:a16="http://schemas.microsoft.com/office/drawing/2014/main" val="2567629073"/>
                  </a:ext>
                </a:extLst>
              </a:tr>
              <a:tr h="161013">
                <a:tc>
                  <a:txBody>
                    <a:bodyPr/>
                    <a:lstStyle/>
                    <a:p>
                      <a:pPr algn="l" fontAlgn="ctr"/>
                      <a:r>
                        <a:rPr lang="fi-FI" sz="1050" b="0" i="0" u="none" strike="noStrike">
                          <a:solidFill>
                            <a:srgbClr val="000000"/>
                          </a:solidFill>
                          <a:effectLst/>
                          <a:latin typeface="Arial" panose="020B0604020202020204" pitchFamily="34" charset="0"/>
                        </a:rPr>
                        <a:t>Bulgaria</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1,93</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0,00</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5,62</a:t>
                      </a:r>
                    </a:p>
                  </a:txBody>
                  <a:tcPr marL="0" marR="0" marT="0" marB="0" anchor="ctr">
                    <a:lnL>
                      <a:noFill/>
                    </a:lnL>
                    <a:lnR>
                      <a:noFill/>
                    </a:lnR>
                    <a:lnT>
                      <a:noFill/>
                    </a:lnT>
                    <a:lnB>
                      <a:noFill/>
                    </a:lnB>
                  </a:tcPr>
                </a:tc>
                <a:extLst>
                  <a:ext uri="{0D108BD9-81ED-4DB2-BD59-A6C34878D82A}">
                    <a16:rowId xmlns:a16="http://schemas.microsoft.com/office/drawing/2014/main" val="2509104232"/>
                  </a:ext>
                </a:extLst>
              </a:tr>
              <a:tr h="161013">
                <a:tc>
                  <a:txBody>
                    <a:bodyPr/>
                    <a:lstStyle/>
                    <a:p>
                      <a:pPr algn="l" fontAlgn="ctr"/>
                      <a:r>
                        <a:rPr lang="fi-FI" sz="1050" b="0" i="0" u="none" strike="noStrike">
                          <a:solidFill>
                            <a:srgbClr val="000000"/>
                          </a:solidFill>
                          <a:effectLst/>
                          <a:latin typeface="Arial" panose="020B0604020202020204" pitchFamily="34" charset="0"/>
                        </a:rPr>
                        <a:t>Romania</a:t>
                      </a:r>
                    </a:p>
                  </a:txBody>
                  <a:tcPr marL="0" marR="0" marT="0" marB="0" anchor="ctr">
                    <a:lnL>
                      <a:noFill/>
                    </a:lnL>
                    <a:lnR>
                      <a:noFill/>
                    </a:lnR>
                    <a:lnT>
                      <a:noFill/>
                    </a:lnT>
                    <a:lnB>
                      <a:noFill/>
                    </a:lnB>
                  </a:tcPr>
                </a:tc>
                <a:tc>
                  <a:txBody>
                    <a:bodyPr/>
                    <a:lstStyle/>
                    <a:p>
                      <a:pPr algn="r" fontAlgn="ctr"/>
                      <a:r>
                        <a:rPr lang="fi-FI" sz="1050" b="0" i="0" u="none" strike="noStrike">
                          <a:solidFill>
                            <a:srgbClr val="000000"/>
                          </a:solidFill>
                          <a:effectLst/>
                          <a:latin typeface="Arial" panose="020B0604020202020204" pitchFamily="34" charset="0"/>
                        </a:rPr>
                        <a:t>1,90</a:t>
                      </a:r>
                    </a:p>
                  </a:txBody>
                  <a:tcPr marL="0" marR="0" marT="0" marB="0" anchor="ctr">
                    <a:lnL>
                      <a:noFill/>
                    </a:lnL>
                    <a:lnR>
                      <a:noFill/>
                    </a:lnR>
                    <a:lnT>
                      <a:noFill/>
                    </a:lnT>
                    <a:lnB>
                      <a:noFill/>
                    </a:lnB>
                  </a:tcPr>
                </a:tc>
                <a:tc>
                  <a:txBody>
                    <a:bodyPr/>
                    <a:lstStyle/>
                    <a:p>
                      <a:pPr algn="r" fontAlgn="ctr"/>
                      <a:r>
                        <a:rPr lang="fi-FI" sz="1050" b="0" i="0" u="none" strike="noStrike" dirty="0">
                          <a:solidFill>
                            <a:srgbClr val="000000"/>
                          </a:solidFill>
                          <a:effectLst/>
                          <a:latin typeface="Arial" panose="020B0604020202020204" pitchFamily="34" charset="0"/>
                        </a:rPr>
                        <a:t>0,00</a:t>
                      </a:r>
                    </a:p>
                  </a:txBody>
                  <a:tcPr marL="0" marR="0" marT="0" marB="0" anchor="ctr">
                    <a:lnL>
                      <a:noFill/>
                    </a:lnL>
                    <a:lnR>
                      <a:noFill/>
                    </a:lnR>
                    <a:lnT>
                      <a:noFill/>
                    </a:lnT>
                    <a:lnB>
                      <a:noFill/>
                    </a:lnB>
                  </a:tcPr>
                </a:tc>
                <a:tc>
                  <a:txBody>
                    <a:bodyPr/>
                    <a:lstStyle/>
                    <a:p>
                      <a:pPr algn="r" fontAlgn="ctr"/>
                      <a:r>
                        <a:rPr lang="fi-FI" sz="1050" b="0" i="0" u="none" strike="noStrike" dirty="0">
                          <a:solidFill>
                            <a:srgbClr val="000000"/>
                          </a:solidFill>
                          <a:effectLst/>
                          <a:latin typeface="Arial" panose="020B0604020202020204" pitchFamily="34" charset="0"/>
                        </a:rPr>
                        <a:t>7,64</a:t>
                      </a:r>
                    </a:p>
                  </a:txBody>
                  <a:tcPr marL="0" marR="0" marT="0" marB="0" anchor="ctr">
                    <a:lnL>
                      <a:noFill/>
                    </a:lnL>
                    <a:lnR>
                      <a:noFill/>
                    </a:lnR>
                    <a:lnT>
                      <a:noFill/>
                    </a:lnT>
                    <a:lnB>
                      <a:noFill/>
                    </a:lnB>
                  </a:tcPr>
                </a:tc>
                <a:extLst>
                  <a:ext uri="{0D108BD9-81ED-4DB2-BD59-A6C34878D82A}">
                    <a16:rowId xmlns:a16="http://schemas.microsoft.com/office/drawing/2014/main" val="1397569350"/>
                  </a:ext>
                </a:extLst>
              </a:tr>
            </a:tbl>
          </a:graphicData>
        </a:graphic>
      </p:graphicFrame>
    </p:spTree>
    <p:extLst>
      <p:ext uri="{BB962C8B-B14F-4D97-AF65-F5344CB8AC3E}">
        <p14:creationId xmlns:p14="http://schemas.microsoft.com/office/powerpoint/2010/main" val="32916481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n paikkamerkki 1">
            <a:extLst>
              <a:ext uri="{FF2B5EF4-FFF2-40B4-BE49-F238E27FC236}">
                <a16:creationId xmlns:a16="http://schemas.microsoft.com/office/drawing/2014/main" id="{3198D331-4D09-CB1F-CB60-D3A7AAEB0649}"/>
              </a:ext>
            </a:extLst>
          </p:cNvPr>
          <p:cNvSpPr>
            <a:spLocks noGrp="1"/>
          </p:cNvSpPr>
          <p:nvPr>
            <p:ph type="body" sz="quarter" idx="11"/>
          </p:nvPr>
        </p:nvSpPr>
        <p:spPr/>
        <p:txBody>
          <a:bodyPr>
            <a:normAutofit/>
          </a:bodyPr>
          <a:lstStyle/>
          <a:p>
            <a:r>
              <a:rPr lang="fi-FI" dirty="0"/>
              <a:t>Suomen matkustustase</a:t>
            </a:r>
          </a:p>
          <a:p>
            <a:endParaRPr lang="fi-FI" dirty="0"/>
          </a:p>
        </p:txBody>
      </p:sp>
      <p:sp>
        <p:nvSpPr>
          <p:cNvPr id="3" name="Dian numeron paikkamerkki 2">
            <a:extLst>
              <a:ext uri="{FF2B5EF4-FFF2-40B4-BE49-F238E27FC236}">
                <a16:creationId xmlns:a16="http://schemas.microsoft.com/office/drawing/2014/main" id="{1C92CCD9-5FDA-6570-CE6B-5543CA7AC76E}"/>
              </a:ext>
            </a:extLst>
          </p:cNvPr>
          <p:cNvSpPr>
            <a:spLocks noGrp="1"/>
          </p:cNvSpPr>
          <p:nvPr>
            <p:ph type="sldNum" sz="quarter" idx="4"/>
          </p:nvPr>
        </p:nvSpPr>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fld id="{9064E2CB-33B7-40EE-A85A-9A3259854675}" type="slidenum">
              <a:rPr kumimoji="0" lang="fi-FI" sz="16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l" defTabSz="1219170" rtl="0" eaLnBrk="1" fontAlgn="auto" latinLnBrk="0" hangingPunct="1">
                <a:lnSpc>
                  <a:spcPct val="100000"/>
                </a:lnSpc>
                <a:spcBef>
                  <a:spcPts val="0"/>
                </a:spcBef>
                <a:spcAft>
                  <a:spcPts val="0"/>
                </a:spcAft>
                <a:buClrTx/>
                <a:buSzTx/>
                <a:buFontTx/>
                <a:buNone/>
                <a:tabLst/>
                <a:defRPr/>
              </a:pPr>
              <a:t>2</a:t>
            </a:fld>
            <a:endParaRPr kumimoji="0" lang="fi-FI" sz="1600" b="0" i="0" u="none" strike="noStrike" kern="1200" cap="none" spc="0" normalizeH="0" baseline="0" noProof="0">
              <a:ln>
                <a:noFill/>
              </a:ln>
              <a:solidFill>
                <a:prstClr val="black">
                  <a:tint val="75000"/>
                </a:prstClr>
              </a:solidFill>
              <a:effectLst/>
              <a:uLnTx/>
              <a:uFillTx/>
              <a:latin typeface="Calibri"/>
              <a:ea typeface="+mn-ea"/>
              <a:cs typeface="+mn-cs"/>
            </a:endParaRPr>
          </a:p>
        </p:txBody>
      </p:sp>
      <p:graphicFrame>
        <p:nvGraphicFramePr>
          <p:cNvPr id="4" name="Kaavio 3">
            <a:extLst>
              <a:ext uri="{FF2B5EF4-FFF2-40B4-BE49-F238E27FC236}">
                <a16:creationId xmlns:a16="http://schemas.microsoft.com/office/drawing/2014/main" id="{51144B8F-5885-0CD9-6898-ACEC944A8152}"/>
              </a:ext>
            </a:extLst>
          </p:cNvPr>
          <p:cNvGraphicFramePr>
            <a:graphicFrameLocks/>
          </p:cNvGraphicFramePr>
          <p:nvPr/>
        </p:nvGraphicFramePr>
        <p:xfrm>
          <a:off x="730625" y="1730586"/>
          <a:ext cx="8574380" cy="4354953"/>
        </p:xfrm>
        <a:graphic>
          <a:graphicData uri="http://schemas.openxmlformats.org/drawingml/2006/chart">
            <c:chart xmlns:c="http://schemas.openxmlformats.org/drawingml/2006/chart" xmlns:r="http://schemas.openxmlformats.org/officeDocument/2006/relationships" r:id="rId3"/>
          </a:graphicData>
        </a:graphic>
      </p:graphicFrame>
      <p:sp>
        <p:nvSpPr>
          <p:cNvPr id="5" name="Suorakulmio 4">
            <a:extLst>
              <a:ext uri="{FF2B5EF4-FFF2-40B4-BE49-F238E27FC236}">
                <a16:creationId xmlns:a16="http://schemas.microsoft.com/office/drawing/2014/main" id="{6E1D613F-BD52-DC5F-08CD-89EA2F440266}"/>
              </a:ext>
            </a:extLst>
          </p:cNvPr>
          <p:cNvSpPr/>
          <p:nvPr/>
        </p:nvSpPr>
        <p:spPr>
          <a:xfrm>
            <a:off x="642248" y="1234765"/>
            <a:ext cx="8751133" cy="553998"/>
          </a:xfrm>
          <a:prstGeom prst="rect">
            <a:avLst/>
          </a:prstGeom>
        </p:spPr>
        <p:txBody>
          <a:bodyPr wrap="square">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fi-FI" sz="1000" b="1" i="0" u="none" strike="noStrike" kern="1200" cap="none" spc="0" normalizeH="0" baseline="0" noProof="0">
                <a:ln>
                  <a:noFill/>
                </a:ln>
                <a:solidFill>
                  <a:srgbClr val="000000"/>
                </a:solidFill>
                <a:effectLst/>
                <a:uLnTx/>
                <a:uFillTx/>
                <a:latin typeface="Verdana"/>
                <a:ea typeface="+mn-ea"/>
                <a:cs typeface="+mn-cs"/>
              </a:rPr>
              <a:t>Vuonna 2022 Suomen matkailutulot (2,1 mrd. euroa) vähenivät vuoteen 2019 nähden n. 1,2 mrd. Matkailumenot olivat 4,1 mrd. euroa, joten matkustustaseen alijäämä kipusi 2 mrd. euroon.</a:t>
            </a:r>
          </a:p>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fi-FI" sz="1000" b="0" i="0" u="none" strike="noStrike" kern="1200" cap="none" spc="0" normalizeH="0" baseline="0" noProof="0">
              <a:ln>
                <a:noFill/>
              </a:ln>
              <a:solidFill>
                <a:srgbClr val="000000"/>
              </a:solidFill>
              <a:effectLst/>
              <a:uLnTx/>
              <a:uFillTx/>
              <a:latin typeface="Verdana"/>
              <a:ea typeface="+mn-ea"/>
              <a:cs typeface="+mn-cs"/>
            </a:endParaRPr>
          </a:p>
        </p:txBody>
      </p:sp>
      <p:sp>
        <p:nvSpPr>
          <p:cNvPr id="6" name="Tekstiruutu 5">
            <a:extLst>
              <a:ext uri="{FF2B5EF4-FFF2-40B4-BE49-F238E27FC236}">
                <a16:creationId xmlns:a16="http://schemas.microsoft.com/office/drawing/2014/main" id="{B6CBFDB5-02D3-5CD4-A65D-CF4CCB5F6A50}"/>
              </a:ext>
            </a:extLst>
          </p:cNvPr>
          <p:cNvSpPr txBox="1"/>
          <p:nvPr/>
        </p:nvSpPr>
        <p:spPr>
          <a:xfrm>
            <a:off x="6772474" y="149844"/>
            <a:ext cx="5065060" cy="584775"/>
          </a:xfrm>
          <a:prstGeom prst="rect">
            <a:avLst/>
          </a:prstGeom>
          <a:solidFill>
            <a:srgbClr val="2A487F"/>
          </a:solidFill>
        </p:spPr>
        <p:txBody>
          <a:bodyPr wrap="square" rtlCol="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fi-FI" sz="1600" b="0" i="0" u="none" strike="noStrike" kern="0" cap="none" spc="0" normalizeH="0" baseline="0" noProof="0" dirty="0">
                <a:ln>
                  <a:noFill/>
                </a:ln>
                <a:solidFill>
                  <a:srgbClr val="FFFFFF"/>
                </a:solidFill>
                <a:effectLst/>
                <a:uLnTx/>
                <a:uFillTx/>
                <a:latin typeface="Verdana"/>
                <a:ea typeface="+mn-ea"/>
                <a:cs typeface="+mn-cs"/>
              </a:rPr>
              <a:t>Alijäämä 2 miljardia euroa vuonna 2022 </a:t>
            </a:r>
            <a:r>
              <a:rPr kumimoji="0" lang="fi-FI" sz="1600" b="0" i="0" u="none" strike="noStrike" kern="0" cap="none" spc="0" normalizeH="0" baseline="0" noProof="0" dirty="0">
                <a:ln>
                  <a:noFill/>
                </a:ln>
                <a:solidFill>
                  <a:srgbClr val="FFFFFF"/>
                </a:solidFill>
                <a:effectLst/>
                <a:uLnTx/>
                <a:uFillTx/>
                <a:latin typeface="Verdana"/>
                <a:ea typeface="+mn-ea"/>
                <a:cs typeface="+mn-cs"/>
                <a:sym typeface="Wingdings" panose="05000000000000000000" pitchFamily="2" charset="2"/>
              </a:rPr>
              <a:t> </a:t>
            </a:r>
            <a:r>
              <a:rPr kumimoji="0" lang="fi-FI" sz="1600" b="0" i="0" u="none" strike="noStrike" kern="0" cap="none" spc="0" normalizeH="0" baseline="0" noProof="0" dirty="0">
                <a:ln>
                  <a:noFill/>
                </a:ln>
                <a:solidFill>
                  <a:srgbClr val="FFFFFF"/>
                </a:solidFill>
                <a:effectLst/>
                <a:uLnTx/>
                <a:uFillTx/>
                <a:latin typeface="Verdana"/>
                <a:ea typeface="+mn-ea"/>
                <a:cs typeface="+mn-cs"/>
              </a:rPr>
              <a:t> verotulojen menetys noin 0,6 mrd. euroa</a:t>
            </a:r>
            <a:endParaRPr kumimoji="0" lang="en-GB" sz="1600" b="0" i="0" u="none" strike="noStrike" kern="1200" cap="none" spc="0" normalizeH="0" baseline="0" noProof="0" dirty="0">
              <a:ln>
                <a:noFill/>
              </a:ln>
              <a:solidFill>
                <a:srgbClr val="FFFFFF"/>
              </a:solidFill>
              <a:effectLst/>
              <a:uLnTx/>
              <a:uFillTx/>
              <a:latin typeface="Verdana"/>
              <a:ea typeface="+mn-ea"/>
              <a:cs typeface="+mn-cs"/>
            </a:endParaRPr>
          </a:p>
        </p:txBody>
      </p:sp>
      <p:sp>
        <p:nvSpPr>
          <p:cNvPr id="7" name="Tekstiruutu 6">
            <a:extLst>
              <a:ext uri="{FF2B5EF4-FFF2-40B4-BE49-F238E27FC236}">
                <a16:creationId xmlns:a16="http://schemas.microsoft.com/office/drawing/2014/main" id="{11F251DB-C065-6563-E5B0-07F751289698}"/>
              </a:ext>
            </a:extLst>
          </p:cNvPr>
          <p:cNvSpPr txBox="1"/>
          <p:nvPr/>
        </p:nvSpPr>
        <p:spPr>
          <a:xfrm>
            <a:off x="968053" y="6159887"/>
            <a:ext cx="9191948" cy="338554"/>
          </a:xfrm>
          <a:prstGeom prst="rect">
            <a:avLst/>
          </a:prstGeom>
          <a:noFill/>
        </p:spPr>
        <p:txBody>
          <a:bodyPr wrap="square" rtlCol="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fi-FI" sz="800" b="0" i="0" u="none" strike="noStrike" kern="1200" cap="none" spc="0" normalizeH="0" baseline="0" noProof="0">
                <a:ln>
                  <a:noFill/>
                </a:ln>
                <a:solidFill>
                  <a:srgbClr val="FFFFFF">
                    <a:lumMod val="50000"/>
                  </a:srgbClr>
                </a:solidFill>
                <a:effectLst/>
                <a:uLnTx/>
                <a:uFillTx/>
                <a:latin typeface="Verdana"/>
                <a:ea typeface="+mn-ea"/>
                <a:cs typeface="+mn-cs"/>
              </a:rPr>
              <a:t>Matkailutulo (matkailuvienti) tarkoittaa ulkomaisten matkailijoiden Suomeen tuomaa rahamäärää. Matkailumeno tarkoittaa suomalaisten ulkomaanmatkailuun käyttämää rahamäärä. Matkailutase jää alijäämäiseksi, jos menot ovat isommat kuin tulot.   </a:t>
            </a:r>
          </a:p>
        </p:txBody>
      </p:sp>
      <p:sp>
        <p:nvSpPr>
          <p:cNvPr id="8" name="Tekstiruutu 7">
            <a:extLst>
              <a:ext uri="{FF2B5EF4-FFF2-40B4-BE49-F238E27FC236}">
                <a16:creationId xmlns:a16="http://schemas.microsoft.com/office/drawing/2014/main" id="{AF99B714-C62A-6256-A48D-AABDA2F93ADD}"/>
              </a:ext>
            </a:extLst>
          </p:cNvPr>
          <p:cNvSpPr txBox="1"/>
          <p:nvPr/>
        </p:nvSpPr>
        <p:spPr>
          <a:xfrm>
            <a:off x="968052" y="6538176"/>
            <a:ext cx="2537874" cy="215444"/>
          </a:xfrm>
          <a:prstGeom prst="rect">
            <a:avLst/>
          </a:prstGeom>
          <a:noFill/>
        </p:spPr>
        <p:txBody>
          <a:bodyPr wrap="non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fi-FI" sz="800" b="1" i="0" u="none" strike="noStrike" kern="1200" cap="none" spc="0" normalizeH="0" baseline="0" noProof="0">
                <a:ln>
                  <a:noFill/>
                </a:ln>
                <a:solidFill>
                  <a:srgbClr val="FFFFFF">
                    <a:lumMod val="50000"/>
                  </a:srgbClr>
                </a:solidFill>
                <a:effectLst/>
                <a:uLnTx/>
                <a:uFillTx/>
                <a:latin typeface="Verdana"/>
                <a:ea typeface="Verdana" pitchFamily="34" charset="0"/>
                <a:cs typeface="Verdana" pitchFamily="34" charset="0"/>
              </a:rPr>
              <a:t>Lähde: </a:t>
            </a:r>
            <a:r>
              <a:rPr kumimoji="0" lang="fi-FI" sz="800" b="0" i="0" u="none" strike="noStrike" kern="1200" cap="none" spc="0" normalizeH="0" baseline="0" noProof="0">
                <a:ln>
                  <a:noFill/>
                </a:ln>
                <a:solidFill>
                  <a:srgbClr val="FFFFFF">
                    <a:lumMod val="50000"/>
                  </a:srgbClr>
                </a:solidFill>
                <a:effectLst/>
                <a:uLnTx/>
                <a:uFillTx/>
                <a:latin typeface="Verdana"/>
                <a:ea typeface="Verdana" pitchFamily="34" charset="0"/>
                <a:cs typeface="Verdana" pitchFamily="34" charset="0"/>
              </a:rPr>
              <a:t>Tilastokeskus: Matkustustase 3/2023</a:t>
            </a:r>
          </a:p>
        </p:txBody>
      </p:sp>
      <p:sp>
        <p:nvSpPr>
          <p:cNvPr id="9" name="Ellipsi 8">
            <a:extLst>
              <a:ext uri="{FF2B5EF4-FFF2-40B4-BE49-F238E27FC236}">
                <a16:creationId xmlns:a16="http://schemas.microsoft.com/office/drawing/2014/main" id="{D327C97D-4DA3-D503-2418-A97D9B717BDC}"/>
              </a:ext>
            </a:extLst>
          </p:cNvPr>
          <p:cNvSpPr/>
          <p:nvPr/>
        </p:nvSpPr>
        <p:spPr>
          <a:xfrm>
            <a:off x="9690575" y="2272100"/>
            <a:ext cx="1512167" cy="923331"/>
          </a:xfrm>
          <a:prstGeom prst="ellipse">
            <a:avLst/>
          </a:prstGeom>
          <a:solidFill>
            <a:srgbClr val="A02C34"/>
          </a:solidFill>
          <a:effectLst/>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marL="0" marR="0" lvl="0" indent="0" algn="ctr" defTabSz="914377" rtl="0" eaLnBrk="1" fontAlgn="auto" latinLnBrk="0" hangingPunct="1">
              <a:lnSpc>
                <a:spcPct val="100000"/>
              </a:lnSpc>
              <a:spcBef>
                <a:spcPts val="0"/>
              </a:spcBef>
              <a:spcAft>
                <a:spcPts val="0"/>
              </a:spcAft>
              <a:buClrTx/>
              <a:buSzTx/>
              <a:buFontTx/>
              <a:buNone/>
              <a:tabLst/>
              <a:defRPr/>
            </a:pPr>
            <a:r>
              <a:rPr kumimoji="0" lang="fi-FI" sz="1000" b="1" i="0" u="none" strike="noStrike" kern="1200" cap="none" spc="0" normalizeH="0" baseline="0" noProof="0">
                <a:ln>
                  <a:noFill/>
                </a:ln>
                <a:solidFill>
                  <a:srgbClr val="FFFFFF"/>
                </a:solidFill>
                <a:effectLst/>
                <a:uLnTx/>
                <a:uFillTx/>
                <a:latin typeface="Verdana"/>
                <a:ea typeface="+mn-ea"/>
                <a:cs typeface="+mn-cs"/>
              </a:rPr>
              <a:t>Alijäämä</a:t>
            </a:r>
          </a:p>
          <a:p>
            <a:pPr marL="0" marR="0" lvl="0" indent="0" algn="ctr" defTabSz="914377" rtl="0" eaLnBrk="1" fontAlgn="auto" latinLnBrk="0" hangingPunct="1">
              <a:lnSpc>
                <a:spcPct val="100000"/>
              </a:lnSpc>
              <a:spcBef>
                <a:spcPts val="0"/>
              </a:spcBef>
              <a:spcAft>
                <a:spcPts val="0"/>
              </a:spcAft>
              <a:buClrTx/>
              <a:buSzTx/>
              <a:buFontTx/>
              <a:buNone/>
              <a:tabLst/>
              <a:defRPr/>
            </a:pPr>
            <a:r>
              <a:rPr kumimoji="0" lang="fi-FI" sz="1000" b="1" i="0" u="none" strike="noStrike" kern="1200" cap="none" spc="0" normalizeH="0" baseline="0" noProof="0">
                <a:ln>
                  <a:noFill/>
                </a:ln>
                <a:solidFill>
                  <a:srgbClr val="FFFFFF"/>
                </a:solidFill>
                <a:effectLst/>
                <a:uLnTx/>
                <a:uFillTx/>
                <a:latin typeface="Verdana"/>
                <a:ea typeface="+mn-ea"/>
                <a:cs typeface="+mn-cs"/>
              </a:rPr>
              <a:t>0,81 mrd.  </a:t>
            </a:r>
          </a:p>
          <a:p>
            <a:pPr marL="0" marR="0" lvl="0" indent="0" algn="ctr" defTabSz="914377" rtl="0" eaLnBrk="1" fontAlgn="auto" latinLnBrk="0" hangingPunct="1">
              <a:lnSpc>
                <a:spcPct val="100000"/>
              </a:lnSpc>
              <a:spcBef>
                <a:spcPts val="0"/>
              </a:spcBef>
              <a:spcAft>
                <a:spcPts val="0"/>
              </a:spcAft>
              <a:buClrTx/>
              <a:buSzTx/>
              <a:buFontTx/>
              <a:buNone/>
              <a:tabLst/>
              <a:defRPr/>
            </a:pPr>
            <a:r>
              <a:rPr kumimoji="0" lang="fi-FI" sz="1000" b="1" i="0" u="none" strike="noStrike" kern="1200" cap="none" spc="0" normalizeH="0" baseline="0" noProof="0">
                <a:ln>
                  <a:noFill/>
                </a:ln>
                <a:solidFill>
                  <a:srgbClr val="FFFFFF"/>
                </a:solidFill>
                <a:effectLst/>
                <a:uLnTx/>
                <a:uFillTx/>
                <a:latin typeface="Verdana"/>
                <a:ea typeface="+mn-ea"/>
                <a:cs typeface="+mn-cs"/>
              </a:rPr>
              <a:t>euroa</a:t>
            </a:r>
          </a:p>
          <a:p>
            <a:pPr marL="0" marR="0" lvl="0" indent="0" algn="ctr" defTabSz="914377" rtl="0" eaLnBrk="1" fontAlgn="auto" latinLnBrk="0" hangingPunct="1">
              <a:lnSpc>
                <a:spcPct val="100000"/>
              </a:lnSpc>
              <a:spcBef>
                <a:spcPts val="0"/>
              </a:spcBef>
              <a:spcAft>
                <a:spcPts val="0"/>
              </a:spcAft>
              <a:buClrTx/>
              <a:buSzTx/>
              <a:buFontTx/>
              <a:buNone/>
              <a:tabLst/>
              <a:defRPr/>
            </a:pPr>
            <a:r>
              <a:rPr kumimoji="0" lang="fi-FI" sz="1000" b="1" i="0" u="none" strike="noStrike" kern="1200" cap="none" spc="0" normalizeH="0" baseline="0" noProof="0">
                <a:ln>
                  <a:noFill/>
                </a:ln>
                <a:solidFill>
                  <a:srgbClr val="FFFFFF"/>
                </a:solidFill>
                <a:effectLst/>
                <a:uLnTx/>
                <a:uFillTx/>
                <a:latin typeface="Verdana"/>
                <a:ea typeface="+mn-ea"/>
                <a:cs typeface="+mn-cs"/>
              </a:rPr>
              <a:t>v. 2013</a:t>
            </a:r>
          </a:p>
        </p:txBody>
      </p:sp>
      <p:sp>
        <p:nvSpPr>
          <p:cNvPr id="10" name="Ellipsi 9">
            <a:extLst>
              <a:ext uri="{FF2B5EF4-FFF2-40B4-BE49-F238E27FC236}">
                <a16:creationId xmlns:a16="http://schemas.microsoft.com/office/drawing/2014/main" id="{207436FA-1E8D-E930-3ECE-4900EED6ACE4}"/>
              </a:ext>
            </a:extLst>
          </p:cNvPr>
          <p:cNvSpPr/>
          <p:nvPr/>
        </p:nvSpPr>
        <p:spPr>
          <a:xfrm>
            <a:off x="9690575" y="3283587"/>
            <a:ext cx="1512168" cy="921687"/>
          </a:xfrm>
          <a:prstGeom prst="ellipse">
            <a:avLst/>
          </a:prstGeom>
          <a:solidFill>
            <a:srgbClr val="A02C34"/>
          </a:solidFill>
          <a:ln>
            <a:noFill/>
          </a:ln>
          <a:effectLst/>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marL="0" marR="0" lvl="0" indent="0" algn="ctr" defTabSz="914377" rtl="0" eaLnBrk="1" fontAlgn="auto" latinLnBrk="0" hangingPunct="1">
              <a:lnSpc>
                <a:spcPct val="100000"/>
              </a:lnSpc>
              <a:spcBef>
                <a:spcPts val="0"/>
              </a:spcBef>
              <a:spcAft>
                <a:spcPts val="0"/>
              </a:spcAft>
              <a:buClrTx/>
              <a:buSzTx/>
              <a:buFontTx/>
              <a:buNone/>
              <a:tabLst/>
              <a:defRPr/>
            </a:pPr>
            <a:r>
              <a:rPr kumimoji="0" lang="fi-FI" sz="1100" b="1" i="0" u="none" strike="noStrike" kern="1200" cap="none" spc="0" normalizeH="0" baseline="0" noProof="0">
                <a:ln>
                  <a:noFill/>
                </a:ln>
                <a:solidFill>
                  <a:srgbClr val="FFFFFF"/>
                </a:solidFill>
                <a:effectLst/>
                <a:uLnTx/>
                <a:uFillTx/>
                <a:latin typeface="Verdana"/>
                <a:ea typeface="+mn-ea"/>
                <a:cs typeface="+mn-cs"/>
              </a:rPr>
              <a:t>Alijäämä</a:t>
            </a:r>
          </a:p>
          <a:p>
            <a:pPr marL="0" marR="0" lvl="0" indent="0" algn="ctr" defTabSz="914377" rtl="0" eaLnBrk="1" fontAlgn="auto" latinLnBrk="0" hangingPunct="1">
              <a:lnSpc>
                <a:spcPct val="100000"/>
              </a:lnSpc>
              <a:spcBef>
                <a:spcPts val="0"/>
              </a:spcBef>
              <a:spcAft>
                <a:spcPts val="0"/>
              </a:spcAft>
              <a:buClrTx/>
              <a:buSzTx/>
              <a:buFontTx/>
              <a:buNone/>
              <a:tabLst/>
              <a:defRPr/>
            </a:pPr>
            <a:r>
              <a:rPr kumimoji="0" lang="fi-FI" sz="1100" b="1" i="0" u="none" strike="noStrike" kern="1200" cap="none" spc="0" normalizeH="0" baseline="0" noProof="0">
                <a:ln>
                  <a:noFill/>
                </a:ln>
                <a:solidFill>
                  <a:srgbClr val="FFFFFF"/>
                </a:solidFill>
                <a:effectLst/>
                <a:uLnTx/>
                <a:uFillTx/>
                <a:latin typeface="Verdana"/>
                <a:ea typeface="+mn-ea"/>
                <a:cs typeface="+mn-cs"/>
              </a:rPr>
              <a:t>1,74 mrd. euroa</a:t>
            </a:r>
          </a:p>
          <a:p>
            <a:pPr marL="0" marR="0" lvl="0" indent="0" algn="ctr" defTabSz="914377" rtl="0" eaLnBrk="1" fontAlgn="auto" latinLnBrk="0" hangingPunct="1">
              <a:lnSpc>
                <a:spcPct val="100000"/>
              </a:lnSpc>
              <a:spcBef>
                <a:spcPts val="0"/>
              </a:spcBef>
              <a:spcAft>
                <a:spcPts val="0"/>
              </a:spcAft>
              <a:buClrTx/>
              <a:buSzTx/>
              <a:buFontTx/>
              <a:buNone/>
              <a:tabLst/>
              <a:defRPr/>
            </a:pPr>
            <a:r>
              <a:rPr kumimoji="0" lang="fi-FI" sz="1100" b="1" i="0" u="none" strike="noStrike" kern="1200" cap="none" spc="0" normalizeH="0" baseline="0" noProof="0">
                <a:ln>
                  <a:noFill/>
                </a:ln>
                <a:solidFill>
                  <a:srgbClr val="FFFFFF"/>
                </a:solidFill>
                <a:effectLst/>
                <a:uLnTx/>
                <a:uFillTx/>
                <a:latin typeface="Verdana"/>
                <a:ea typeface="+mn-ea"/>
                <a:cs typeface="+mn-cs"/>
              </a:rPr>
              <a:t>v. 2019</a:t>
            </a:r>
          </a:p>
        </p:txBody>
      </p:sp>
      <p:sp>
        <p:nvSpPr>
          <p:cNvPr id="11" name="Ellipsi 10">
            <a:extLst>
              <a:ext uri="{FF2B5EF4-FFF2-40B4-BE49-F238E27FC236}">
                <a16:creationId xmlns:a16="http://schemas.microsoft.com/office/drawing/2014/main" id="{65197651-52C1-17B4-0C47-8B6ECC6EC20A}"/>
              </a:ext>
            </a:extLst>
          </p:cNvPr>
          <p:cNvSpPr/>
          <p:nvPr/>
        </p:nvSpPr>
        <p:spPr>
          <a:xfrm>
            <a:off x="9690575" y="4293430"/>
            <a:ext cx="1512168" cy="921687"/>
          </a:xfrm>
          <a:prstGeom prst="ellipse">
            <a:avLst/>
          </a:prstGeom>
          <a:solidFill>
            <a:srgbClr val="A02C34"/>
          </a:solidFill>
          <a:ln>
            <a:noFill/>
          </a:ln>
          <a:effectLst/>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marL="0" marR="0" lvl="0" indent="0" algn="ctr" defTabSz="914377" rtl="0" eaLnBrk="1" fontAlgn="auto" latinLnBrk="0" hangingPunct="1">
              <a:lnSpc>
                <a:spcPct val="100000"/>
              </a:lnSpc>
              <a:spcBef>
                <a:spcPts val="0"/>
              </a:spcBef>
              <a:spcAft>
                <a:spcPts val="0"/>
              </a:spcAft>
              <a:buClrTx/>
              <a:buSzTx/>
              <a:buFontTx/>
              <a:buNone/>
              <a:tabLst/>
              <a:defRPr/>
            </a:pPr>
            <a:r>
              <a:rPr kumimoji="0" lang="fi-FI" sz="1100" b="1" i="0" u="none" strike="noStrike" kern="1200" cap="none" spc="0" normalizeH="0" baseline="0" noProof="0">
                <a:ln>
                  <a:noFill/>
                </a:ln>
                <a:solidFill>
                  <a:srgbClr val="FFFFFF"/>
                </a:solidFill>
                <a:effectLst/>
                <a:uLnTx/>
                <a:uFillTx/>
                <a:latin typeface="Verdana"/>
                <a:ea typeface="+mn-ea"/>
                <a:cs typeface="+mn-cs"/>
              </a:rPr>
              <a:t>*Alijäämä</a:t>
            </a:r>
          </a:p>
          <a:p>
            <a:pPr marL="0" marR="0" lvl="0" indent="0" algn="ctr" defTabSz="914377" rtl="0" eaLnBrk="1" fontAlgn="auto" latinLnBrk="0" hangingPunct="1">
              <a:lnSpc>
                <a:spcPct val="100000"/>
              </a:lnSpc>
              <a:spcBef>
                <a:spcPts val="0"/>
              </a:spcBef>
              <a:spcAft>
                <a:spcPts val="0"/>
              </a:spcAft>
              <a:buClrTx/>
              <a:buSzTx/>
              <a:buFontTx/>
              <a:buNone/>
              <a:tabLst/>
              <a:defRPr/>
            </a:pPr>
            <a:r>
              <a:rPr kumimoji="0" lang="fi-FI" sz="1100" b="1" i="0" u="none" strike="noStrike" kern="1200" cap="none" spc="0" normalizeH="0" baseline="0" noProof="0">
                <a:ln>
                  <a:noFill/>
                </a:ln>
                <a:solidFill>
                  <a:srgbClr val="FFFFFF"/>
                </a:solidFill>
                <a:effectLst/>
                <a:uLnTx/>
                <a:uFillTx/>
                <a:latin typeface="Verdana"/>
                <a:ea typeface="+mn-ea"/>
                <a:cs typeface="+mn-cs"/>
              </a:rPr>
              <a:t>2,02 mrd. euroa</a:t>
            </a:r>
          </a:p>
          <a:p>
            <a:pPr marL="0" marR="0" lvl="0" indent="0" algn="ctr" defTabSz="914377" rtl="0" eaLnBrk="1" fontAlgn="auto" latinLnBrk="0" hangingPunct="1">
              <a:lnSpc>
                <a:spcPct val="100000"/>
              </a:lnSpc>
              <a:spcBef>
                <a:spcPts val="0"/>
              </a:spcBef>
              <a:spcAft>
                <a:spcPts val="0"/>
              </a:spcAft>
              <a:buClrTx/>
              <a:buSzTx/>
              <a:buFontTx/>
              <a:buNone/>
              <a:tabLst/>
              <a:defRPr/>
            </a:pPr>
            <a:r>
              <a:rPr kumimoji="0" lang="fi-FI" sz="1100" b="1" i="0" u="none" strike="noStrike" kern="1200" cap="none" spc="0" normalizeH="0" baseline="0" noProof="0">
                <a:ln>
                  <a:noFill/>
                </a:ln>
                <a:solidFill>
                  <a:srgbClr val="FFFFFF"/>
                </a:solidFill>
                <a:effectLst/>
                <a:uLnTx/>
                <a:uFillTx/>
                <a:latin typeface="Verdana"/>
                <a:ea typeface="+mn-ea"/>
                <a:cs typeface="+mn-cs"/>
              </a:rPr>
              <a:t>v. 2022</a:t>
            </a:r>
          </a:p>
        </p:txBody>
      </p:sp>
      <p:sp>
        <p:nvSpPr>
          <p:cNvPr id="12" name="Ellipsi 11">
            <a:extLst>
              <a:ext uri="{FF2B5EF4-FFF2-40B4-BE49-F238E27FC236}">
                <a16:creationId xmlns:a16="http://schemas.microsoft.com/office/drawing/2014/main" id="{B4F0797C-71FB-FD7A-73BF-E2B04F18A819}"/>
              </a:ext>
            </a:extLst>
          </p:cNvPr>
          <p:cNvSpPr/>
          <p:nvPr/>
        </p:nvSpPr>
        <p:spPr bwMode="auto">
          <a:xfrm flipH="1" flipV="1">
            <a:off x="8318464" y="5849635"/>
            <a:ext cx="563379" cy="276048"/>
          </a:xfrm>
          <a:prstGeom prst="ellipse">
            <a:avLst/>
          </a:prstGeom>
          <a:noFill/>
          <a:ln w="19050" cap="flat" cmpd="sng" algn="ctr">
            <a:solidFill>
              <a:srgbClr val="A02C34"/>
            </a:solidFill>
            <a:prstDash val="sysDash"/>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0" marR="0" lvl="0" indent="0" algn="l" defTabSz="914377" rtl="0" eaLnBrk="1" fontAlgn="base" latinLnBrk="0" hangingPunct="1">
              <a:lnSpc>
                <a:spcPct val="100000"/>
              </a:lnSpc>
              <a:spcBef>
                <a:spcPct val="0"/>
              </a:spcBef>
              <a:spcAft>
                <a:spcPct val="0"/>
              </a:spcAft>
              <a:buClrTx/>
              <a:buSzTx/>
              <a:buFontTx/>
              <a:buNone/>
              <a:tabLst/>
              <a:defRPr/>
            </a:pPr>
            <a:endParaRPr kumimoji="0" lang="fi-FI" sz="3200" b="1" i="0" u="none" strike="noStrike" kern="1200" cap="none" spc="0" normalizeH="0" baseline="0" noProof="0">
              <a:ln>
                <a:noFill/>
              </a:ln>
              <a:solidFill>
                <a:srgbClr val="00337A"/>
              </a:solidFill>
              <a:effectLst/>
              <a:uLnTx/>
              <a:uFillTx/>
              <a:latin typeface="Verdana"/>
              <a:ea typeface="+mn-ea"/>
              <a:cs typeface="+mn-cs"/>
            </a:endParaRPr>
          </a:p>
        </p:txBody>
      </p:sp>
      <p:sp>
        <p:nvSpPr>
          <p:cNvPr id="13" name="Ellipsi 12">
            <a:extLst>
              <a:ext uri="{FF2B5EF4-FFF2-40B4-BE49-F238E27FC236}">
                <a16:creationId xmlns:a16="http://schemas.microsoft.com/office/drawing/2014/main" id="{BA931C1B-CA60-2859-5C35-50C9310ECA07}"/>
              </a:ext>
            </a:extLst>
          </p:cNvPr>
          <p:cNvSpPr/>
          <p:nvPr/>
        </p:nvSpPr>
        <p:spPr bwMode="auto">
          <a:xfrm flipH="1" flipV="1">
            <a:off x="6951481" y="5851607"/>
            <a:ext cx="563379" cy="276048"/>
          </a:xfrm>
          <a:prstGeom prst="ellipse">
            <a:avLst/>
          </a:prstGeom>
          <a:noFill/>
          <a:ln w="19050" cap="flat" cmpd="sng" algn="ctr">
            <a:solidFill>
              <a:srgbClr val="A02C34"/>
            </a:solidFill>
            <a:prstDash val="sysDash"/>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0" marR="0" lvl="0" indent="0" algn="l" defTabSz="914377" rtl="0" eaLnBrk="1" fontAlgn="base" latinLnBrk="0" hangingPunct="1">
              <a:lnSpc>
                <a:spcPct val="100000"/>
              </a:lnSpc>
              <a:spcBef>
                <a:spcPct val="0"/>
              </a:spcBef>
              <a:spcAft>
                <a:spcPct val="0"/>
              </a:spcAft>
              <a:buClrTx/>
              <a:buSzTx/>
              <a:buFontTx/>
              <a:buNone/>
              <a:tabLst/>
              <a:defRPr/>
            </a:pPr>
            <a:endParaRPr kumimoji="0" lang="fi-FI" sz="3200" b="1" i="0" u="none" strike="noStrike" kern="1200" cap="none" spc="0" normalizeH="0" baseline="0" noProof="0">
              <a:ln>
                <a:noFill/>
              </a:ln>
              <a:solidFill>
                <a:srgbClr val="00337A"/>
              </a:solidFill>
              <a:effectLst/>
              <a:uLnTx/>
              <a:uFillTx/>
              <a:latin typeface="Verdana"/>
              <a:ea typeface="+mn-ea"/>
              <a:cs typeface="+mn-cs"/>
            </a:endParaRPr>
          </a:p>
        </p:txBody>
      </p:sp>
      <p:sp>
        <p:nvSpPr>
          <p:cNvPr id="14" name="Ellipsi 13">
            <a:extLst>
              <a:ext uri="{FF2B5EF4-FFF2-40B4-BE49-F238E27FC236}">
                <a16:creationId xmlns:a16="http://schemas.microsoft.com/office/drawing/2014/main" id="{6D78C816-16C8-6A4D-2434-F017C3FB400D}"/>
              </a:ext>
            </a:extLst>
          </p:cNvPr>
          <p:cNvSpPr/>
          <p:nvPr/>
        </p:nvSpPr>
        <p:spPr bwMode="auto">
          <a:xfrm flipH="1" flipV="1">
            <a:off x="4060501" y="5851607"/>
            <a:ext cx="563379" cy="276048"/>
          </a:xfrm>
          <a:prstGeom prst="ellipse">
            <a:avLst/>
          </a:prstGeom>
          <a:noFill/>
          <a:ln w="19050" cap="flat" cmpd="sng" algn="ctr">
            <a:solidFill>
              <a:srgbClr val="A02C34"/>
            </a:solidFill>
            <a:prstDash val="sysDash"/>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0" marR="0" lvl="0" indent="0" algn="l" defTabSz="914377" rtl="0" eaLnBrk="1" fontAlgn="base" latinLnBrk="0" hangingPunct="1">
              <a:lnSpc>
                <a:spcPct val="100000"/>
              </a:lnSpc>
              <a:spcBef>
                <a:spcPct val="0"/>
              </a:spcBef>
              <a:spcAft>
                <a:spcPct val="0"/>
              </a:spcAft>
              <a:buClrTx/>
              <a:buSzTx/>
              <a:buFontTx/>
              <a:buNone/>
              <a:tabLst/>
              <a:defRPr/>
            </a:pPr>
            <a:endParaRPr kumimoji="0" lang="fi-FI" sz="3200" b="1" i="0" u="none" strike="noStrike" kern="1200" cap="none" spc="0" normalizeH="0" baseline="0" noProof="0">
              <a:ln>
                <a:noFill/>
              </a:ln>
              <a:solidFill>
                <a:srgbClr val="00337A"/>
              </a:solidFill>
              <a:effectLst/>
              <a:uLnTx/>
              <a:uFillTx/>
              <a:latin typeface="Verdana"/>
              <a:ea typeface="+mn-ea"/>
              <a:cs typeface="+mn-cs"/>
            </a:endParaRPr>
          </a:p>
        </p:txBody>
      </p:sp>
      <p:cxnSp>
        <p:nvCxnSpPr>
          <p:cNvPr id="15" name="Suora yhdysviiva 14">
            <a:extLst>
              <a:ext uri="{FF2B5EF4-FFF2-40B4-BE49-F238E27FC236}">
                <a16:creationId xmlns:a16="http://schemas.microsoft.com/office/drawing/2014/main" id="{DA06F1A6-EC98-332C-31A7-80F160879A51}"/>
              </a:ext>
            </a:extLst>
          </p:cNvPr>
          <p:cNvCxnSpPr>
            <a:cxnSpLocks/>
            <a:endCxn id="12" idx="2"/>
          </p:cNvCxnSpPr>
          <p:nvPr/>
        </p:nvCxnSpPr>
        <p:spPr bwMode="auto">
          <a:xfrm flipH="1">
            <a:off x="8881844" y="4867565"/>
            <a:ext cx="964121" cy="1120095"/>
          </a:xfrm>
          <a:prstGeom prst="line">
            <a:avLst/>
          </a:prstGeom>
          <a:noFill/>
          <a:ln w="28575" cap="flat" cmpd="sng" algn="ctr">
            <a:solidFill>
              <a:srgbClr val="A02C34"/>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 name="Suora yhdysviiva 17">
            <a:extLst>
              <a:ext uri="{FF2B5EF4-FFF2-40B4-BE49-F238E27FC236}">
                <a16:creationId xmlns:a16="http://schemas.microsoft.com/office/drawing/2014/main" id="{CEBBE5B3-B5AC-048D-B4BE-4085C1993E8D}"/>
              </a:ext>
            </a:extLst>
          </p:cNvPr>
          <p:cNvCxnSpPr>
            <a:cxnSpLocks/>
            <a:endCxn id="13" idx="3"/>
          </p:cNvCxnSpPr>
          <p:nvPr/>
        </p:nvCxnSpPr>
        <p:spPr bwMode="auto">
          <a:xfrm flipH="1">
            <a:off x="7432356" y="3842327"/>
            <a:ext cx="2413609" cy="2049707"/>
          </a:xfrm>
          <a:prstGeom prst="line">
            <a:avLst/>
          </a:prstGeom>
          <a:noFill/>
          <a:ln w="28575" cap="flat" cmpd="sng" algn="ctr">
            <a:solidFill>
              <a:srgbClr val="A02C34"/>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1" name="Suora yhdysviiva 20">
            <a:extLst>
              <a:ext uri="{FF2B5EF4-FFF2-40B4-BE49-F238E27FC236}">
                <a16:creationId xmlns:a16="http://schemas.microsoft.com/office/drawing/2014/main" id="{FC3EB3DC-5C99-5539-8AA4-2B370A3A789D}"/>
              </a:ext>
            </a:extLst>
          </p:cNvPr>
          <p:cNvCxnSpPr>
            <a:cxnSpLocks/>
          </p:cNvCxnSpPr>
          <p:nvPr/>
        </p:nvCxnSpPr>
        <p:spPr bwMode="auto">
          <a:xfrm flipH="1">
            <a:off x="4623881" y="2764312"/>
            <a:ext cx="5222084" cy="3223347"/>
          </a:xfrm>
          <a:prstGeom prst="line">
            <a:avLst/>
          </a:prstGeom>
          <a:noFill/>
          <a:ln w="28575" cap="flat" cmpd="sng" algn="ctr">
            <a:solidFill>
              <a:srgbClr val="A02C34"/>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29971286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an numeron paikkamerkki 3">
            <a:extLst>
              <a:ext uri="{FF2B5EF4-FFF2-40B4-BE49-F238E27FC236}">
                <a16:creationId xmlns:a16="http://schemas.microsoft.com/office/drawing/2014/main" id="{A9B58106-449B-48D5-826F-56719C1798A4}"/>
              </a:ext>
            </a:extLst>
          </p:cNvPr>
          <p:cNvSpPr>
            <a:spLocks noGrp="1"/>
          </p:cNvSpPr>
          <p:nvPr>
            <p:ph type="sldNum" sz="quarter" idx="4"/>
          </p:nvPr>
        </p:nvSpPr>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fld id="{9064E2CB-33B7-40EE-A85A-9A3259854675}" type="slidenum">
              <a:rPr kumimoji="0" lang="fi-FI" sz="16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l" defTabSz="1219170" rtl="0" eaLnBrk="1" fontAlgn="auto" latinLnBrk="0" hangingPunct="1">
                <a:lnSpc>
                  <a:spcPct val="100000"/>
                </a:lnSpc>
                <a:spcBef>
                  <a:spcPts val="0"/>
                </a:spcBef>
                <a:spcAft>
                  <a:spcPts val="0"/>
                </a:spcAft>
                <a:buClrTx/>
                <a:buSzTx/>
                <a:buFontTx/>
                <a:buNone/>
                <a:tabLst/>
                <a:defRPr/>
              </a:pPr>
              <a:t>3</a:t>
            </a:fld>
            <a:endParaRPr kumimoji="0" lang="fi-FI" sz="16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Otsikko 1">
            <a:extLst>
              <a:ext uri="{FF2B5EF4-FFF2-40B4-BE49-F238E27FC236}">
                <a16:creationId xmlns:a16="http://schemas.microsoft.com/office/drawing/2014/main" id="{2E1F8D7F-CB28-4C09-AED9-E72CAE8EFDB0}"/>
              </a:ext>
            </a:extLst>
          </p:cNvPr>
          <p:cNvSpPr txBox="1">
            <a:spLocks/>
          </p:cNvSpPr>
          <p:nvPr/>
        </p:nvSpPr>
        <p:spPr bwMode="auto">
          <a:xfrm>
            <a:off x="1114481" y="171108"/>
            <a:ext cx="9963038" cy="12042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l" rtl="0" fontAlgn="base">
              <a:spcBef>
                <a:spcPct val="0"/>
              </a:spcBef>
              <a:spcAft>
                <a:spcPct val="0"/>
              </a:spcAft>
              <a:defRPr sz="2800" b="1">
                <a:solidFill>
                  <a:srgbClr val="00337A"/>
                </a:solidFill>
                <a:latin typeface="+mj-lt"/>
                <a:ea typeface="+mj-ea"/>
                <a:cs typeface="+mj-cs"/>
              </a:defRPr>
            </a:lvl1pPr>
            <a:lvl2pPr algn="l" rtl="0" fontAlgn="base">
              <a:spcBef>
                <a:spcPct val="0"/>
              </a:spcBef>
              <a:spcAft>
                <a:spcPct val="0"/>
              </a:spcAft>
              <a:defRPr sz="2800" b="1">
                <a:solidFill>
                  <a:srgbClr val="00337A"/>
                </a:solidFill>
                <a:latin typeface="Verdana" pitchFamily="34" charset="0"/>
                <a:ea typeface="ヒラギノ角ゴ Pro W3" pitchFamily="16" charset="-128"/>
              </a:defRPr>
            </a:lvl2pPr>
            <a:lvl3pPr algn="l" rtl="0" fontAlgn="base">
              <a:spcBef>
                <a:spcPct val="0"/>
              </a:spcBef>
              <a:spcAft>
                <a:spcPct val="0"/>
              </a:spcAft>
              <a:defRPr sz="2800" b="1">
                <a:solidFill>
                  <a:srgbClr val="00337A"/>
                </a:solidFill>
                <a:latin typeface="Verdana" pitchFamily="34" charset="0"/>
                <a:ea typeface="ヒラギノ角ゴ Pro W3" pitchFamily="16" charset="-128"/>
              </a:defRPr>
            </a:lvl3pPr>
            <a:lvl4pPr algn="l" rtl="0" fontAlgn="base">
              <a:spcBef>
                <a:spcPct val="0"/>
              </a:spcBef>
              <a:spcAft>
                <a:spcPct val="0"/>
              </a:spcAft>
              <a:defRPr sz="2800" b="1">
                <a:solidFill>
                  <a:srgbClr val="00337A"/>
                </a:solidFill>
                <a:latin typeface="Verdana" pitchFamily="34" charset="0"/>
                <a:ea typeface="ヒラギノ角ゴ Pro W3" pitchFamily="16" charset="-128"/>
              </a:defRPr>
            </a:lvl4pPr>
            <a:lvl5pPr algn="l" rtl="0" fontAlgn="base">
              <a:spcBef>
                <a:spcPct val="0"/>
              </a:spcBef>
              <a:spcAft>
                <a:spcPct val="0"/>
              </a:spcAft>
              <a:defRPr sz="2800" b="1">
                <a:solidFill>
                  <a:srgbClr val="00337A"/>
                </a:solidFill>
                <a:latin typeface="Verdana" pitchFamily="34" charset="0"/>
                <a:ea typeface="ヒラギノ角ゴ Pro W3" pitchFamily="16" charset="-128"/>
              </a:defRPr>
            </a:lvl5pPr>
            <a:lvl6pPr marL="457200" algn="l" rtl="0" fontAlgn="base">
              <a:spcBef>
                <a:spcPct val="0"/>
              </a:spcBef>
              <a:spcAft>
                <a:spcPct val="0"/>
              </a:spcAft>
              <a:defRPr sz="2800" b="1">
                <a:solidFill>
                  <a:srgbClr val="00337A"/>
                </a:solidFill>
                <a:latin typeface="Verdana" pitchFamily="34" charset="0"/>
                <a:ea typeface="ヒラギノ角ゴ Pro W3" pitchFamily="16" charset="-128"/>
              </a:defRPr>
            </a:lvl6pPr>
            <a:lvl7pPr marL="914400" algn="l" rtl="0" fontAlgn="base">
              <a:spcBef>
                <a:spcPct val="0"/>
              </a:spcBef>
              <a:spcAft>
                <a:spcPct val="0"/>
              </a:spcAft>
              <a:defRPr sz="2800" b="1">
                <a:solidFill>
                  <a:srgbClr val="00337A"/>
                </a:solidFill>
                <a:latin typeface="Verdana" pitchFamily="34" charset="0"/>
                <a:ea typeface="ヒラギノ角ゴ Pro W3" pitchFamily="16" charset="-128"/>
              </a:defRPr>
            </a:lvl7pPr>
            <a:lvl8pPr marL="1371600" algn="l" rtl="0" fontAlgn="base">
              <a:spcBef>
                <a:spcPct val="0"/>
              </a:spcBef>
              <a:spcAft>
                <a:spcPct val="0"/>
              </a:spcAft>
              <a:defRPr sz="2800" b="1">
                <a:solidFill>
                  <a:srgbClr val="00337A"/>
                </a:solidFill>
                <a:latin typeface="Verdana" pitchFamily="34" charset="0"/>
                <a:ea typeface="ヒラギノ角ゴ Pro W3" pitchFamily="16" charset="-128"/>
              </a:defRPr>
            </a:lvl8pPr>
            <a:lvl9pPr marL="1828800" algn="l" rtl="0" fontAlgn="base">
              <a:spcBef>
                <a:spcPct val="0"/>
              </a:spcBef>
              <a:spcAft>
                <a:spcPct val="0"/>
              </a:spcAft>
              <a:defRPr sz="2800" b="1">
                <a:solidFill>
                  <a:srgbClr val="00337A"/>
                </a:solidFill>
                <a:latin typeface="Verdana" pitchFamily="34" charset="0"/>
                <a:ea typeface="ヒラギノ角ゴ Pro W3" pitchFamily="16"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i-FI" sz="1500" b="1" i="0" u="none" strike="noStrike" kern="0" cap="none" spc="0" normalizeH="0" baseline="0" noProof="0" dirty="0">
                <a:ln>
                  <a:noFill/>
                </a:ln>
                <a:solidFill>
                  <a:srgbClr val="808080">
                    <a:lumMod val="60000"/>
                    <a:lumOff val="40000"/>
                  </a:srgbClr>
                </a:solidFill>
                <a:effectLst/>
                <a:uLnTx/>
                <a:uFillTx/>
                <a:latin typeface="Verdana"/>
                <a:ea typeface="+mj-ea"/>
                <a:cs typeface="+mj-cs"/>
              </a:rPr>
              <a:t>Matkailu pohjoismaihin:</a:t>
            </a:r>
            <a:br>
              <a:rPr kumimoji="0" lang="fi-FI" sz="3600" b="1" i="0" u="none" strike="noStrike" kern="0" cap="none" spc="0" normalizeH="0" baseline="0" noProof="0" dirty="0">
                <a:ln>
                  <a:noFill/>
                </a:ln>
                <a:solidFill>
                  <a:srgbClr val="00337A"/>
                </a:solidFill>
                <a:effectLst/>
                <a:uLnTx/>
                <a:uFillTx/>
                <a:latin typeface="Verdana"/>
                <a:ea typeface="+mj-ea"/>
                <a:cs typeface="+mj-cs"/>
              </a:rPr>
            </a:br>
            <a:r>
              <a:rPr kumimoji="0" lang="fi-FI" sz="1800" b="1" i="0" u="none" strike="noStrike" kern="0" cap="none" spc="0" normalizeH="0" baseline="0" noProof="0" dirty="0">
                <a:ln>
                  <a:noFill/>
                </a:ln>
                <a:solidFill>
                  <a:srgbClr val="00337A"/>
                </a:solidFill>
                <a:effectLst/>
                <a:uLnTx/>
                <a:uFillTx/>
                <a:latin typeface="Verdana"/>
                <a:ea typeface="+mj-ea"/>
                <a:cs typeface="+mj-cs"/>
              </a:rPr>
              <a:t>Ulkomaiset hotelliyöpymiset 2019 ja 2023: tammi-elokuu</a:t>
            </a:r>
            <a:endParaRPr kumimoji="0" lang="fi-FI" sz="1800" b="0" i="0" u="none" strike="noStrike" kern="0" cap="none" spc="0" normalizeH="0" baseline="0" noProof="0" dirty="0">
              <a:ln>
                <a:noFill/>
              </a:ln>
              <a:solidFill>
                <a:srgbClr val="808080">
                  <a:lumMod val="75000"/>
                </a:srgbClr>
              </a:solidFill>
              <a:effectLst/>
              <a:uLnTx/>
              <a:uFillTx/>
              <a:latin typeface="Verdana"/>
              <a:ea typeface="+mj-ea"/>
              <a:cs typeface="+mj-cs"/>
            </a:endParaRPr>
          </a:p>
        </p:txBody>
      </p:sp>
      <p:sp>
        <p:nvSpPr>
          <p:cNvPr id="7" name="Tekstiruutu 6">
            <a:extLst>
              <a:ext uri="{FF2B5EF4-FFF2-40B4-BE49-F238E27FC236}">
                <a16:creationId xmlns:a16="http://schemas.microsoft.com/office/drawing/2014/main" id="{76ED5405-8F91-45B2-94DE-BE99D979BBA4}"/>
              </a:ext>
            </a:extLst>
          </p:cNvPr>
          <p:cNvSpPr txBox="1"/>
          <p:nvPr/>
        </p:nvSpPr>
        <p:spPr>
          <a:xfrm>
            <a:off x="2190421" y="6541764"/>
            <a:ext cx="4809296" cy="215444"/>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i-FI" sz="800" b="1" i="0" u="none" strike="noStrike" kern="1200" cap="none" spc="0" normalizeH="0" baseline="0" noProof="0" dirty="0">
                <a:ln>
                  <a:noFill/>
                </a:ln>
                <a:solidFill>
                  <a:srgbClr val="FFFFFF">
                    <a:lumMod val="50000"/>
                  </a:srgbClr>
                </a:solidFill>
                <a:effectLst/>
                <a:uLnTx/>
                <a:uFillTx/>
                <a:latin typeface="Verdana"/>
                <a:ea typeface="Verdana" pitchFamily="34" charset="0"/>
                <a:cs typeface="Verdana" pitchFamily="34" charset="0"/>
              </a:rPr>
              <a:t>Lähde: </a:t>
            </a:r>
            <a:r>
              <a:rPr kumimoji="0" lang="fi-FI" sz="800" b="0" i="0" u="none" strike="noStrike" kern="1200" cap="none" spc="0" normalizeH="0" baseline="0" noProof="0" dirty="0">
                <a:ln>
                  <a:noFill/>
                </a:ln>
                <a:solidFill>
                  <a:srgbClr val="FFFFFF">
                    <a:lumMod val="50000"/>
                  </a:srgbClr>
                </a:solidFill>
                <a:effectLst/>
                <a:uLnTx/>
                <a:uFillTx/>
                <a:latin typeface="Verdana"/>
                <a:ea typeface="Verdana" pitchFamily="34" charset="0"/>
                <a:cs typeface="Verdana" pitchFamily="34" charset="0"/>
              </a:rPr>
              <a:t>Pohjoismaiset tilastokeskukset, ennakkotieto 10/2023</a:t>
            </a:r>
          </a:p>
        </p:txBody>
      </p:sp>
      <p:sp>
        <p:nvSpPr>
          <p:cNvPr id="9" name="Tekstiruutu 8">
            <a:extLst>
              <a:ext uri="{FF2B5EF4-FFF2-40B4-BE49-F238E27FC236}">
                <a16:creationId xmlns:a16="http://schemas.microsoft.com/office/drawing/2014/main" id="{94B1511B-4835-5806-76E4-10BA45741535}"/>
              </a:ext>
            </a:extLst>
          </p:cNvPr>
          <p:cNvSpPr txBox="1"/>
          <p:nvPr/>
        </p:nvSpPr>
        <p:spPr>
          <a:xfrm>
            <a:off x="1614183" y="2210061"/>
            <a:ext cx="819455" cy="30777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i-FI" sz="1400" b="1" i="0" u="none" strike="noStrike" kern="1200" cap="none" spc="0" normalizeH="0" baseline="0" noProof="0" dirty="0">
                <a:ln>
                  <a:noFill/>
                </a:ln>
                <a:solidFill>
                  <a:srgbClr val="FF0000"/>
                </a:solidFill>
                <a:effectLst/>
                <a:uLnTx/>
                <a:uFillTx/>
                <a:latin typeface="Verdana"/>
                <a:ea typeface="+mn-ea"/>
                <a:cs typeface="+mn-cs"/>
              </a:rPr>
              <a:t>-1,3%</a:t>
            </a:r>
          </a:p>
        </p:txBody>
      </p:sp>
      <p:sp>
        <p:nvSpPr>
          <p:cNvPr id="10" name="Tekstiruutu 9">
            <a:extLst>
              <a:ext uri="{FF2B5EF4-FFF2-40B4-BE49-F238E27FC236}">
                <a16:creationId xmlns:a16="http://schemas.microsoft.com/office/drawing/2014/main" id="{4EE3976B-8647-8A98-FE68-E78BC3B18A7F}"/>
              </a:ext>
            </a:extLst>
          </p:cNvPr>
          <p:cNvSpPr txBox="1"/>
          <p:nvPr/>
        </p:nvSpPr>
        <p:spPr>
          <a:xfrm>
            <a:off x="3986715" y="3041590"/>
            <a:ext cx="819455" cy="30777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i-FI" sz="1400" b="1" i="0" u="none" strike="noStrike" kern="1200" cap="none" spc="0" normalizeH="0" baseline="0" noProof="0" dirty="0">
                <a:ln>
                  <a:noFill/>
                </a:ln>
                <a:solidFill>
                  <a:srgbClr val="FF0000"/>
                </a:solidFill>
                <a:effectLst/>
                <a:uLnTx/>
                <a:uFillTx/>
                <a:latin typeface="Verdana"/>
                <a:ea typeface="+mn-ea"/>
                <a:cs typeface="+mn-cs"/>
              </a:rPr>
              <a:t>-6,9%</a:t>
            </a:r>
          </a:p>
        </p:txBody>
      </p:sp>
      <p:sp>
        <p:nvSpPr>
          <p:cNvPr id="11" name="Tekstiruutu 10">
            <a:extLst>
              <a:ext uri="{FF2B5EF4-FFF2-40B4-BE49-F238E27FC236}">
                <a16:creationId xmlns:a16="http://schemas.microsoft.com/office/drawing/2014/main" id="{B576481F-B2B4-DE9C-9078-F36B1790BCEA}"/>
              </a:ext>
            </a:extLst>
          </p:cNvPr>
          <p:cNvSpPr txBox="1"/>
          <p:nvPr/>
        </p:nvSpPr>
        <p:spPr>
          <a:xfrm>
            <a:off x="2902032" y="2755599"/>
            <a:ext cx="947695" cy="30777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i-FI" sz="1400" b="1" i="0" u="none" strike="noStrike" kern="1200" cap="none" spc="0" normalizeH="0" baseline="0" noProof="0" dirty="0">
                <a:ln>
                  <a:noFill/>
                </a:ln>
                <a:solidFill>
                  <a:srgbClr val="FF0000"/>
                </a:solidFill>
                <a:effectLst/>
                <a:uLnTx/>
                <a:uFillTx/>
                <a:latin typeface="Verdana"/>
                <a:ea typeface="+mn-ea"/>
                <a:cs typeface="+mn-cs"/>
              </a:rPr>
              <a:t>-19,2%</a:t>
            </a:r>
          </a:p>
        </p:txBody>
      </p:sp>
      <p:sp>
        <p:nvSpPr>
          <p:cNvPr id="12" name="Tekstiruutu 11">
            <a:extLst>
              <a:ext uri="{FF2B5EF4-FFF2-40B4-BE49-F238E27FC236}">
                <a16:creationId xmlns:a16="http://schemas.microsoft.com/office/drawing/2014/main" id="{D184A36A-51B9-AEB2-4E35-0CD2C62B86BE}"/>
              </a:ext>
            </a:extLst>
          </p:cNvPr>
          <p:cNvSpPr txBox="1"/>
          <p:nvPr/>
        </p:nvSpPr>
        <p:spPr>
          <a:xfrm>
            <a:off x="7236830" y="2447822"/>
            <a:ext cx="947695" cy="30777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i-FI" sz="1400" b="1" i="0" u="none" strike="noStrike" kern="1200" cap="none" spc="0" normalizeH="0" baseline="0" noProof="0" dirty="0">
                <a:ln>
                  <a:noFill/>
                </a:ln>
                <a:solidFill>
                  <a:srgbClr val="FF0000"/>
                </a:solidFill>
                <a:effectLst/>
                <a:uLnTx/>
                <a:uFillTx/>
                <a:latin typeface="Verdana"/>
                <a:ea typeface="+mn-ea"/>
                <a:cs typeface="+mn-cs"/>
              </a:rPr>
              <a:t>-11,7%</a:t>
            </a:r>
          </a:p>
        </p:txBody>
      </p:sp>
      <p:sp>
        <p:nvSpPr>
          <p:cNvPr id="15" name="Tekstiruutu 14">
            <a:extLst>
              <a:ext uri="{FF2B5EF4-FFF2-40B4-BE49-F238E27FC236}">
                <a16:creationId xmlns:a16="http://schemas.microsoft.com/office/drawing/2014/main" id="{733324A5-8016-DD6A-B651-7F172CDB3E59}"/>
              </a:ext>
            </a:extLst>
          </p:cNvPr>
          <p:cNvSpPr txBox="1"/>
          <p:nvPr/>
        </p:nvSpPr>
        <p:spPr>
          <a:xfrm>
            <a:off x="9731892" y="3759305"/>
            <a:ext cx="888385" cy="30777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i-FI" sz="1400" b="1" i="0" u="none" strike="noStrike" kern="1200" cap="none" spc="0" normalizeH="0" baseline="0" noProof="0" dirty="0">
                <a:ln>
                  <a:noFill/>
                </a:ln>
                <a:solidFill>
                  <a:srgbClr val="002060"/>
                </a:solidFill>
                <a:effectLst/>
                <a:uLnTx/>
                <a:uFillTx/>
                <a:latin typeface="Verdana"/>
                <a:ea typeface="+mn-ea"/>
                <a:cs typeface="+mn-cs"/>
              </a:rPr>
              <a:t>+1,9%</a:t>
            </a:r>
          </a:p>
        </p:txBody>
      </p:sp>
      <p:sp>
        <p:nvSpPr>
          <p:cNvPr id="16" name="Tekstiruutu 15">
            <a:extLst>
              <a:ext uri="{FF2B5EF4-FFF2-40B4-BE49-F238E27FC236}">
                <a16:creationId xmlns:a16="http://schemas.microsoft.com/office/drawing/2014/main" id="{7A7D09DF-D0C8-4396-125C-FA6849830E54}"/>
              </a:ext>
            </a:extLst>
          </p:cNvPr>
          <p:cNvSpPr txBox="1"/>
          <p:nvPr/>
        </p:nvSpPr>
        <p:spPr>
          <a:xfrm>
            <a:off x="8391184" y="3427956"/>
            <a:ext cx="947695" cy="30777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i-FI" sz="1400" b="1" i="0" u="none" strike="noStrike" kern="1200" cap="none" spc="0" normalizeH="0" baseline="0" noProof="0" dirty="0">
                <a:ln>
                  <a:noFill/>
                </a:ln>
                <a:solidFill>
                  <a:srgbClr val="FF0000"/>
                </a:solidFill>
                <a:effectLst/>
                <a:uLnTx/>
                <a:uFillTx/>
                <a:latin typeface="Verdana"/>
                <a:ea typeface="+mn-ea"/>
                <a:cs typeface="+mn-cs"/>
              </a:rPr>
              <a:t>-21,6%</a:t>
            </a:r>
          </a:p>
        </p:txBody>
      </p:sp>
      <p:sp>
        <p:nvSpPr>
          <p:cNvPr id="3" name="Tekstiruutu 2">
            <a:extLst>
              <a:ext uri="{FF2B5EF4-FFF2-40B4-BE49-F238E27FC236}">
                <a16:creationId xmlns:a16="http://schemas.microsoft.com/office/drawing/2014/main" id="{11FC0A31-5212-D67D-EA1B-133DE2B755EF}"/>
              </a:ext>
            </a:extLst>
          </p:cNvPr>
          <p:cNvSpPr txBox="1"/>
          <p:nvPr/>
        </p:nvSpPr>
        <p:spPr>
          <a:xfrm>
            <a:off x="5197894" y="2715999"/>
            <a:ext cx="888385" cy="30777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i-FI" sz="1400" b="1" i="0" u="none" strike="noStrike" kern="1200" cap="none" spc="0" normalizeH="0" baseline="0" noProof="0" dirty="0">
                <a:ln>
                  <a:noFill/>
                </a:ln>
                <a:solidFill>
                  <a:srgbClr val="002060"/>
                </a:solidFill>
                <a:effectLst/>
                <a:uLnTx/>
                <a:uFillTx/>
                <a:latin typeface="Verdana"/>
                <a:ea typeface="+mn-ea"/>
                <a:cs typeface="+mn-cs"/>
              </a:rPr>
              <a:t>+1,9%</a:t>
            </a:r>
          </a:p>
        </p:txBody>
      </p:sp>
      <p:sp>
        <p:nvSpPr>
          <p:cNvPr id="6" name="Tekstiruutu 5">
            <a:extLst>
              <a:ext uri="{FF2B5EF4-FFF2-40B4-BE49-F238E27FC236}">
                <a16:creationId xmlns:a16="http://schemas.microsoft.com/office/drawing/2014/main" id="{DFB44B30-52DA-9F67-3C98-0FDEC6EEBAC0}"/>
              </a:ext>
            </a:extLst>
          </p:cNvPr>
          <p:cNvSpPr txBox="1"/>
          <p:nvPr/>
        </p:nvSpPr>
        <p:spPr>
          <a:xfrm>
            <a:off x="10860734" y="2408222"/>
            <a:ext cx="888385" cy="30777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i-FI" sz="1400" b="1" i="0" u="none" strike="noStrike" kern="1200" cap="none" spc="0" normalizeH="0" baseline="0" noProof="0" dirty="0">
                <a:ln>
                  <a:noFill/>
                </a:ln>
                <a:solidFill>
                  <a:srgbClr val="002060"/>
                </a:solidFill>
                <a:effectLst/>
                <a:uLnTx/>
                <a:uFillTx/>
                <a:latin typeface="Verdana"/>
                <a:ea typeface="+mn-ea"/>
                <a:cs typeface="+mn-cs"/>
              </a:rPr>
              <a:t>+6,8%</a:t>
            </a:r>
          </a:p>
        </p:txBody>
      </p:sp>
      <p:graphicFrame>
        <p:nvGraphicFramePr>
          <p:cNvPr id="13" name="Kaavio 12">
            <a:extLst>
              <a:ext uri="{FF2B5EF4-FFF2-40B4-BE49-F238E27FC236}">
                <a16:creationId xmlns:a16="http://schemas.microsoft.com/office/drawing/2014/main" id="{2681E8DD-6CF1-C740-8090-EDD12B8D3613}"/>
              </a:ext>
            </a:extLst>
          </p:cNvPr>
          <p:cNvGraphicFramePr>
            <a:graphicFrameLocks/>
          </p:cNvGraphicFramePr>
          <p:nvPr/>
        </p:nvGraphicFramePr>
        <p:xfrm>
          <a:off x="870614" y="2630077"/>
          <a:ext cx="5439266" cy="354162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 name="Kaavio 1">
            <a:extLst>
              <a:ext uri="{FF2B5EF4-FFF2-40B4-BE49-F238E27FC236}">
                <a16:creationId xmlns:a16="http://schemas.microsoft.com/office/drawing/2014/main" id="{42D3F101-F2DE-0ED0-0E47-434EDFFA7892}"/>
              </a:ext>
            </a:extLst>
          </p:cNvPr>
          <p:cNvGraphicFramePr>
            <a:graphicFrameLocks/>
          </p:cNvGraphicFramePr>
          <p:nvPr/>
        </p:nvGraphicFramePr>
        <p:xfrm>
          <a:off x="6446868" y="2755599"/>
          <a:ext cx="5326087" cy="3333572"/>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7415499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n paikkamerkki 1">
            <a:extLst>
              <a:ext uri="{FF2B5EF4-FFF2-40B4-BE49-F238E27FC236}">
                <a16:creationId xmlns:a16="http://schemas.microsoft.com/office/drawing/2014/main" id="{03460233-6EFC-D5E7-687F-9A20A3451F7F}"/>
              </a:ext>
            </a:extLst>
          </p:cNvPr>
          <p:cNvSpPr>
            <a:spLocks noGrp="1"/>
          </p:cNvSpPr>
          <p:nvPr>
            <p:ph type="body" sz="quarter" idx="11"/>
          </p:nvPr>
        </p:nvSpPr>
        <p:spPr>
          <a:xfrm>
            <a:off x="517372" y="102447"/>
            <a:ext cx="10980889" cy="822056"/>
          </a:xfrm>
        </p:spPr>
        <p:txBody>
          <a:bodyPr>
            <a:noAutofit/>
          </a:bodyPr>
          <a:lstStyle/>
          <a:p>
            <a:r>
              <a:rPr kumimoji="0" lang="fi-FI" sz="2800" b="1" i="0" u="none" strike="noStrike" kern="0" cap="none" spc="0" normalizeH="0" baseline="0" noProof="0" dirty="0">
                <a:ln>
                  <a:noFill/>
                </a:ln>
                <a:solidFill>
                  <a:srgbClr val="00337A"/>
                </a:solidFill>
                <a:effectLst/>
                <a:uLnTx/>
                <a:uFillTx/>
                <a:latin typeface="Verdana"/>
                <a:cs typeface="+mj-cs"/>
              </a:rPr>
              <a:t>Hotellien tunnuslukuja tammi-elokuu 2023: Helsinki, Oslo, Kööpenhamina ja Tukholma</a:t>
            </a:r>
            <a:endParaRPr lang="fi-FI" sz="2800" dirty="0"/>
          </a:p>
        </p:txBody>
      </p:sp>
      <p:sp>
        <p:nvSpPr>
          <p:cNvPr id="3" name="Dian numeron paikkamerkki 2">
            <a:extLst>
              <a:ext uri="{FF2B5EF4-FFF2-40B4-BE49-F238E27FC236}">
                <a16:creationId xmlns:a16="http://schemas.microsoft.com/office/drawing/2014/main" id="{DD16E8D5-790D-91E7-244A-98413869F4AA}"/>
              </a:ext>
            </a:extLst>
          </p:cNvPr>
          <p:cNvSpPr>
            <a:spLocks noGrp="1"/>
          </p:cNvSpPr>
          <p:nvPr>
            <p:ph type="sldNum"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064E2CB-33B7-40EE-A85A-9A3259854675}" type="slidenum">
              <a:rPr kumimoji="0" lang="fi-FI" sz="1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a:t>
            </a:fld>
            <a:endParaRPr kumimoji="0" lang="fi-FI" sz="1600" b="0" i="0" u="none" strike="noStrike" kern="1200" cap="none" spc="0" normalizeH="0" baseline="0" noProof="0">
              <a:ln>
                <a:noFill/>
              </a:ln>
              <a:solidFill>
                <a:prstClr val="black">
                  <a:tint val="75000"/>
                </a:prstClr>
              </a:solidFill>
              <a:effectLst/>
              <a:uLnTx/>
              <a:uFillTx/>
              <a:latin typeface="Calibri"/>
              <a:ea typeface="+mn-ea"/>
              <a:cs typeface="+mn-cs"/>
            </a:endParaRPr>
          </a:p>
        </p:txBody>
      </p:sp>
      <p:pic>
        <p:nvPicPr>
          <p:cNvPr id="4" name="Kuva 3" descr="Kuva, joka sisältää kohteen kartta&#10;&#10;Kuvaus luotu automaattisesti">
            <a:extLst>
              <a:ext uri="{FF2B5EF4-FFF2-40B4-BE49-F238E27FC236}">
                <a16:creationId xmlns:a16="http://schemas.microsoft.com/office/drawing/2014/main" id="{A54023BC-8B04-C796-18C5-9169A17A745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23910" y="1066800"/>
            <a:ext cx="7967815" cy="5164385"/>
          </a:xfrm>
          <a:prstGeom prst="rect">
            <a:avLst/>
          </a:prstGeom>
        </p:spPr>
      </p:pic>
      <p:sp>
        <p:nvSpPr>
          <p:cNvPr id="6" name="Tekstiruutu 5">
            <a:extLst>
              <a:ext uri="{FF2B5EF4-FFF2-40B4-BE49-F238E27FC236}">
                <a16:creationId xmlns:a16="http://schemas.microsoft.com/office/drawing/2014/main" id="{F74AC40F-7807-A0A6-611A-149BCCDD22CA}"/>
              </a:ext>
            </a:extLst>
          </p:cNvPr>
          <p:cNvSpPr txBox="1"/>
          <p:nvPr/>
        </p:nvSpPr>
        <p:spPr>
          <a:xfrm>
            <a:off x="1133103" y="6560671"/>
            <a:ext cx="4809296" cy="215444"/>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fi-FI" sz="800" b="1" i="0" u="none" strike="noStrike" kern="1200" cap="none" spc="0" normalizeH="0" baseline="0" noProof="0" dirty="0">
                <a:ln>
                  <a:noFill/>
                </a:ln>
                <a:solidFill>
                  <a:srgbClr val="FFFFFF">
                    <a:lumMod val="50000"/>
                  </a:srgbClr>
                </a:solidFill>
                <a:effectLst/>
                <a:uLnTx/>
                <a:uFillTx/>
                <a:latin typeface="Verdana"/>
                <a:ea typeface="Verdana" pitchFamily="34" charset="0"/>
                <a:cs typeface="Verdana" pitchFamily="34" charset="0"/>
              </a:rPr>
              <a:t>Lähde: Pohjoismaiset tilastokeskukset 10/2023</a:t>
            </a:r>
            <a:endParaRPr kumimoji="0" lang="fi-FI" sz="800" b="0" i="0" u="none" strike="noStrike" kern="1200" cap="none" spc="0" normalizeH="0" baseline="0" noProof="0" dirty="0">
              <a:ln>
                <a:noFill/>
              </a:ln>
              <a:solidFill>
                <a:srgbClr val="FFFFFF">
                  <a:lumMod val="50000"/>
                </a:srgbClr>
              </a:solidFill>
              <a:effectLst/>
              <a:uLnTx/>
              <a:uFillTx/>
              <a:latin typeface="Verdana"/>
              <a:ea typeface="Verdana" pitchFamily="34" charset="0"/>
              <a:cs typeface="Verdana" pitchFamily="34" charset="0"/>
            </a:endParaRPr>
          </a:p>
        </p:txBody>
      </p:sp>
      <p:sp>
        <p:nvSpPr>
          <p:cNvPr id="10" name="Tekstiruutu 9">
            <a:extLst>
              <a:ext uri="{FF2B5EF4-FFF2-40B4-BE49-F238E27FC236}">
                <a16:creationId xmlns:a16="http://schemas.microsoft.com/office/drawing/2014/main" id="{B9E9E769-82F1-FA7D-CC26-84F9848AC5D5}"/>
              </a:ext>
            </a:extLst>
          </p:cNvPr>
          <p:cNvSpPr txBox="1"/>
          <p:nvPr/>
        </p:nvSpPr>
        <p:spPr>
          <a:xfrm>
            <a:off x="3639717" y="3380661"/>
            <a:ext cx="1927861" cy="1384995"/>
          </a:xfrm>
          <a:prstGeom prst="rect">
            <a:avLst/>
          </a:prstGeom>
          <a:solidFill>
            <a:srgbClr val="FFC000"/>
          </a:solidFill>
        </p:spPr>
        <p:txBody>
          <a:bodyPr wrap="square" rtlCol="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Verdana"/>
                <a:ea typeface="+mn-ea"/>
                <a:cs typeface="+mn-cs"/>
              </a:rPr>
              <a:t>Oslo</a:t>
            </a:r>
          </a:p>
          <a:p>
            <a:pPr marL="0" marR="0" lvl="0" indent="0" algn="l" defTabSz="914377"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prstClr val="black"/>
                </a:solidFill>
                <a:effectLst/>
                <a:uLnTx/>
                <a:uFillTx/>
                <a:latin typeface="Verdana"/>
                <a:ea typeface="+mn-ea"/>
                <a:cs typeface="+mn-cs"/>
              </a:rPr>
              <a:t>RevPAR	</a:t>
            </a:r>
            <a:r>
              <a:rPr kumimoji="0" lang="en-GB" sz="1000" b="1" i="0" u="none" strike="noStrike" kern="1200" cap="none" spc="0" normalizeH="0" baseline="0" noProof="0" dirty="0" err="1">
                <a:ln>
                  <a:noFill/>
                </a:ln>
                <a:solidFill>
                  <a:prstClr val="black"/>
                </a:solidFill>
                <a:effectLst/>
                <a:uLnTx/>
                <a:uFillTx/>
                <a:latin typeface="Verdana"/>
                <a:ea typeface="+mn-ea"/>
                <a:cs typeface="+mn-cs"/>
              </a:rPr>
              <a:t>Käyttöaste</a:t>
            </a:r>
            <a:endParaRPr kumimoji="0" lang="en-GB" sz="1000" b="1" i="0" u="none" strike="noStrike" kern="1200" cap="none" spc="0" normalizeH="0" baseline="0" noProof="0" dirty="0">
              <a:ln>
                <a:noFill/>
              </a:ln>
              <a:solidFill>
                <a:prstClr val="black"/>
              </a:solidFill>
              <a:effectLst/>
              <a:uLnTx/>
              <a:uFillTx/>
              <a:latin typeface="Verdana"/>
              <a:ea typeface="+mn-ea"/>
              <a:cs typeface="+mn-cs"/>
            </a:endParaRPr>
          </a:p>
          <a:p>
            <a:pPr marL="0" marR="0" lvl="0" indent="0" algn="l" defTabSz="914377"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prstClr val="black"/>
                </a:solidFill>
                <a:effectLst/>
                <a:uLnTx/>
                <a:uFillTx/>
                <a:latin typeface="Verdana"/>
                <a:ea typeface="+mn-ea"/>
                <a:cs typeface="+mn-cs"/>
              </a:rPr>
              <a:t>65 EUR	64 %</a:t>
            </a:r>
          </a:p>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GB" sz="1000" b="0" i="0" u="none" strike="noStrike" kern="1200" cap="none" spc="0" normalizeH="0" baseline="0" noProof="0" dirty="0">
              <a:ln>
                <a:noFill/>
              </a:ln>
              <a:solidFill>
                <a:prstClr val="black"/>
              </a:solidFill>
              <a:effectLst/>
              <a:uLnTx/>
              <a:uFillTx/>
              <a:latin typeface="Verdana"/>
              <a:ea typeface="+mn-ea"/>
              <a:cs typeface="+mn-cs"/>
            </a:endParaRPr>
          </a:p>
          <a:p>
            <a:pPr marL="0" marR="0" lvl="0" indent="0" algn="l" defTabSz="914377"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Verdana"/>
                <a:ea typeface="+mn-ea"/>
                <a:cs typeface="+mn-cs"/>
              </a:rPr>
              <a:t>Vrt v.2022	Vrt v.2022</a:t>
            </a:r>
          </a:p>
          <a:p>
            <a:pPr marL="0" marR="0" lvl="0" indent="0" algn="l" defTabSz="914377"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Verdana"/>
                <a:ea typeface="+mn-ea"/>
                <a:cs typeface="+mn-cs"/>
              </a:rPr>
              <a:t>-3 %	+9 %</a:t>
            </a:r>
          </a:p>
          <a:p>
            <a:pPr marL="0" marR="0" lvl="0" indent="0" algn="l" defTabSz="914377"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Verdana"/>
                <a:ea typeface="+mn-ea"/>
                <a:cs typeface="+mn-cs"/>
              </a:rPr>
              <a:t>Vrt v.2019	Vrt v.2019</a:t>
            </a:r>
          </a:p>
          <a:p>
            <a:pPr marL="0" marR="0" lvl="0" indent="0" algn="l" defTabSz="914377"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Verdana"/>
                <a:ea typeface="+mn-ea"/>
                <a:cs typeface="+mn-cs"/>
              </a:rPr>
              <a:t>+1 %	-9 %</a:t>
            </a:r>
            <a:endParaRPr kumimoji="0" lang="en-GB" sz="1400" b="0" i="0" u="none" strike="noStrike" kern="1200" cap="none" spc="0" normalizeH="0" baseline="0" noProof="0" dirty="0">
              <a:ln>
                <a:noFill/>
              </a:ln>
              <a:solidFill>
                <a:prstClr val="black"/>
              </a:solidFill>
              <a:effectLst/>
              <a:uLnTx/>
              <a:uFillTx/>
              <a:latin typeface="Verdana"/>
              <a:ea typeface="+mn-ea"/>
              <a:cs typeface="+mn-cs"/>
            </a:endParaRPr>
          </a:p>
        </p:txBody>
      </p:sp>
      <p:sp>
        <p:nvSpPr>
          <p:cNvPr id="20" name="Tekstiruutu 19">
            <a:extLst>
              <a:ext uri="{FF2B5EF4-FFF2-40B4-BE49-F238E27FC236}">
                <a16:creationId xmlns:a16="http://schemas.microsoft.com/office/drawing/2014/main" id="{F57F8626-9D04-3244-C47D-72405BC63670}"/>
              </a:ext>
            </a:extLst>
          </p:cNvPr>
          <p:cNvSpPr txBox="1"/>
          <p:nvPr/>
        </p:nvSpPr>
        <p:spPr>
          <a:xfrm>
            <a:off x="6809264" y="4939967"/>
            <a:ext cx="1927861" cy="1384995"/>
          </a:xfrm>
          <a:prstGeom prst="rect">
            <a:avLst/>
          </a:prstGeom>
          <a:solidFill>
            <a:srgbClr val="FFC000"/>
          </a:solidFill>
        </p:spPr>
        <p:txBody>
          <a:bodyPr wrap="square" rtlCol="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err="1">
                <a:ln>
                  <a:noFill/>
                </a:ln>
                <a:solidFill>
                  <a:prstClr val="black"/>
                </a:solidFill>
                <a:effectLst/>
                <a:uLnTx/>
                <a:uFillTx/>
                <a:latin typeface="Verdana"/>
                <a:ea typeface="+mn-ea"/>
                <a:cs typeface="+mn-cs"/>
              </a:rPr>
              <a:t>Tukholma</a:t>
            </a:r>
            <a:endParaRPr kumimoji="0" lang="en-GB" sz="1400" b="0" i="0" u="none" strike="noStrike" kern="1200" cap="none" spc="0" normalizeH="0" baseline="0" noProof="0" dirty="0">
              <a:ln>
                <a:noFill/>
              </a:ln>
              <a:solidFill>
                <a:prstClr val="black"/>
              </a:solidFill>
              <a:effectLst/>
              <a:uLnTx/>
              <a:uFillTx/>
              <a:latin typeface="Verdana"/>
              <a:ea typeface="+mn-ea"/>
              <a:cs typeface="+mn-cs"/>
            </a:endParaRPr>
          </a:p>
          <a:p>
            <a:pPr marL="0" marR="0" lvl="0" indent="0" algn="l" defTabSz="914377"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prstClr val="black"/>
                </a:solidFill>
                <a:effectLst/>
                <a:uLnTx/>
                <a:uFillTx/>
                <a:latin typeface="Verdana"/>
                <a:ea typeface="+mn-ea"/>
                <a:cs typeface="+mn-cs"/>
              </a:rPr>
              <a:t>RevPAR	</a:t>
            </a:r>
            <a:r>
              <a:rPr kumimoji="0" lang="en-GB" sz="1000" b="1" i="0" u="none" strike="noStrike" kern="1200" cap="none" spc="0" normalizeH="0" baseline="0" noProof="0" dirty="0" err="1">
                <a:ln>
                  <a:noFill/>
                </a:ln>
                <a:solidFill>
                  <a:prstClr val="black"/>
                </a:solidFill>
                <a:effectLst/>
                <a:uLnTx/>
                <a:uFillTx/>
                <a:latin typeface="Verdana"/>
                <a:ea typeface="+mn-ea"/>
                <a:cs typeface="+mn-cs"/>
              </a:rPr>
              <a:t>Käyttöaste</a:t>
            </a:r>
            <a:endParaRPr kumimoji="0" lang="en-GB" sz="1000" b="1" i="0" u="none" strike="noStrike" kern="1200" cap="none" spc="0" normalizeH="0" baseline="0" noProof="0" dirty="0">
              <a:ln>
                <a:noFill/>
              </a:ln>
              <a:solidFill>
                <a:prstClr val="black"/>
              </a:solidFill>
              <a:effectLst/>
              <a:uLnTx/>
              <a:uFillTx/>
              <a:latin typeface="Verdana"/>
              <a:ea typeface="+mn-ea"/>
              <a:cs typeface="+mn-cs"/>
            </a:endParaRPr>
          </a:p>
          <a:p>
            <a:pPr marL="0" marR="0" lvl="0" indent="0" algn="l" defTabSz="914377"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prstClr val="black"/>
                </a:solidFill>
                <a:effectLst/>
                <a:uLnTx/>
                <a:uFillTx/>
                <a:latin typeface="Verdana"/>
                <a:ea typeface="+mn-ea"/>
                <a:cs typeface="+mn-cs"/>
              </a:rPr>
              <a:t>83 EUR	69 %</a:t>
            </a:r>
          </a:p>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GB" sz="1000" b="0" i="0" u="none" strike="noStrike" kern="1200" cap="none" spc="0" normalizeH="0" baseline="0" noProof="0" dirty="0">
              <a:ln>
                <a:noFill/>
              </a:ln>
              <a:solidFill>
                <a:prstClr val="black"/>
              </a:solidFill>
              <a:effectLst/>
              <a:uLnTx/>
              <a:uFillTx/>
              <a:latin typeface="Verdana"/>
              <a:ea typeface="+mn-ea"/>
              <a:cs typeface="+mn-cs"/>
            </a:endParaRPr>
          </a:p>
          <a:p>
            <a:pPr marL="0" marR="0" lvl="0" indent="0" algn="l" defTabSz="914377"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Verdana"/>
                <a:ea typeface="+mn-ea"/>
                <a:cs typeface="+mn-cs"/>
              </a:rPr>
              <a:t>Vrt v.2022	Vrt v.2022</a:t>
            </a:r>
          </a:p>
          <a:p>
            <a:pPr marL="0" marR="0" lvl="0" indent="0" algn="l" defTabSz="914377"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Verdana"/>
                <a:ea typeface="+mn-ea"/>
                <a:cs typeface="+mn-cs"/>
              </a:rPr>
              <a:t>+27 %	+13 %</a:t>
            </a:r>
          </a:p>
          <a:p>
            <a:pPr marL="0" marR="0" lvl="0" indent="0" algn="l" defTabSz="914377"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Verdana"/>
                <a:ea typeface="+mn-ea"/>
                <a:cs typeface="+mn-cs"/>
              </a:rPr>
              <a:t>Vrt v.2019	Vrt v.2019</a:t>
            </a:r>
          </a:p>
          <a:p>
            <a:pPr marL="0" marR="0" lvl="0" indent="0" algn="l" defTabSz="914377"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Verdana"/>
                <a:ea typeface="+mn-ea"/>
                <a:cs typeface="+mn-cs"/>
              </a:rPr>
              <a:t>+11 %	-3 %</a:t>
            </a:r>
            <a:endParaRPr kumimoji="0" lang="en-GB" sz="1400" b="0" i="0" u="none" strike="noStrike" kern="1200" cap="none" spc="0" normalizeH="0" baseline="0" noProof="0" dirty="0">
              <a:ln>
                <a:noFill/>
              </a:ln>
              <a:solidFill>
                <a:prstClr val="black"/>
              </a:solidFill>
              <a:effectLst/>
              <a:uLnTx/>
              <a:uFillTx/>
              <a:latin typeface="Verdana"/>
              <a:ea typeface="+mn-ea"/>
              <a:cs typeface="+mn-cs"/>
            </a:endParaRPr>
          </a:p>
        </p:txBody>
      </p:sp>
      <p:sp>
        <p:nvSpPr>
          <p:cNvPr id="21" name="Tekstiruutu 20">
            <a:extLst>
              <a:ext uri="{FF2B5EF4-FFF2-40B4-BE49-F238E27FC236}">
                <a16:creationId xmlns:a16="http://schemas.microsoft.com/office/drawing/2014/main" id="{57CD0AF5-DFC9-C686-3337-B1A6F3B648A6}"/>
              </a:ext>
            </a:extLst>
          </p:cNvPr>
          <p:cNvSpPr txBox="1"/>
          <p:nvPr/>
        </p:nvSpPr>
        <p:spPr>
          <a:xfrm>
            <a:off x="8240229" y="3422519"/>
            <a:ext cx="1927861" cy="1384995"/>
          </a:xfrm>
          <a:prstGeom prst="rect">
            <a:avLst/>
          </a:prstGeom>
          <a:solidFill>
            <a:srgbClr val="FFC000"/>
          </a:solidFill>
        </p:spPr>
        <p:txBody>
          <a:bodyPr wrap="square" rtlCol="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Verdana"/>
                <a:ea typeface="+mn-ea"/>
                <a:cs typeface="+mn-cs"/>
              </a:rPr>
              <a:t>Helsinki</a:t>
            </a:r>
          </a:p>
          <a:p>
            <a:pPr marL="0" marR="0" lvl="0" indent="0" algn="l" defTabSz="914377"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prstClr val="black"/>
                </a:solidFill>
                <a:effectLst/>
                <a:uLnTx/>
                <a:uFillTx/>
                <a:latin typeface="Verdana"/>
                <a:ea typeface="+mn-ea"/>
                <a:cs typeface="+mn-cs"/>
              </a:rPr>
              <a:t>RevPAR	</a:t>
            </a:r>
            <a:r>
              <a:rPr kumimoji="0" lang="en-GB" sz="1000" b="1" i="0" u="none" strike="noStrike" kern="1200" cap="none" spc="0" normalizeH="0" baseline="0" noProof="0" dirty="0" err="1">
                <a:ln>
                  <a:noFill/>
                </a:ln>
                <a:solidFill>
                  <a:prstClr val="black"/>
                </a:solidFill>
                <a:effectLst/>
                <a:uLnTx/>
                <a:uFillTx/>
                <a:latin typeface="Verdana"/>
                <a:ea typeface="+mn-ea"/>
                <a:cs typeface="+mn-cs"/>
              </a:rPr>
              <a:t>Käyttöaste</a:t>
            </a:r>
            <a:endParaRPr kumimoji="0" lang="en-GB" sz="1000" b="1" i="0" u="none" strike="noStrike" kern="1200" cap="none" spc="0" normalizeH="0" baseline="0" noProof="0" dirty="0">
              <a:ln>
                <a:noFill/>
              </a:ln>
              <a:solidFill>
                <a:prstClr val="black"/>
              </a:solidFill>
              <a:effectLst/>
              <a:uLnTx/>
              <a:uFillTx/>
              <a:latin typeface="Verdana"/>
              <a:ea typeface="+mn-ea"/>
              <a:cs typeface="+mn-cs"/>
            </a:endParaRPr>
          </a:p>
          <a:p>
            <a:pPr marL="0" marR="0" lvl="0" indent="0" algn="l" defTabSz="914377"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prstClr val="black"/>
                </a:solidFill>
                <a:effectLst/>
                <a:uLnTx/>
                <a:uFillTx/>
                <a:latin typeface="Verdana"/>
                <a:ea typeface="+mn-ea"/>
                <a:cs typeface="+mn-cs"/>
              </a:rPr>
              <a:t>62 EUR	56 %</a:t>
            </a:r>
          </a:p>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GB" sz="1000" b="0" i="0" u="none" strike="noStrike" kern="1200" cap="none" spc="0" normalizeH="0" baseline="0" noProof="0" dirty="0">
              <a:ln>
                <a:noFill/>
              </a:ln>
              <a:solidFill>
                <a:prstClr val="black"/>
              </a:solidFill>
              <a:effectLst/>
              <a:uLnTx/>
              <a:uFillTx/>
              <a:latin typeface="Verdana"/>
              <a:ea typeface="+mn-ea"/>
              <a:cs typeface="+mn-cs"/>
            </a:endParaRPr>
          </a:p>
          <a:p>
            <a:pPr marL="0" marR="0" lvl="0" indent="0" algn="l" defTabSz="914377"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Verdana"/>
                <a:ea typeface="+mn-ea"/>
                <a:cs typeface="+mn-cs"/>
              </a:rPr>
              <a:t>Vrt v.2022	Vrt v.2022</a:t>
            </a:r>
          </a:p>
          <a:p>
            <a:pPr marL="0" marR="0" lvl="0" indent="0" algn="l" defTabSz="914377"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Verdana"/>
                <a:ea typeface="+mn-ea"/>
                <a:cs typeface="+mn-cs"/>
              </a:rPr>
              <a:t>+17 %	+15 %</a:t>
            </a:r>
          </a:p>
          <a:p>
            <a:pPr marL="0" marR="0" lvl="0" indent="0" algn="l" defTabSz="914377"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Verdana"/>
                <a:ea typeface="+mn-ea"/>
                <a:cs typeface="+mn-cs"/>
              </a:rPr>
              <a:t>Vrt v.2019	Vrt v.2019</a:t>
            </a:r>
          </a:p>
          <a:p>
            <a:pPr marL="0" marR="0" lvl="0" indent="0" algn="l" defTabSz="914377"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Verdana"/>
                <a:ea typeface="+mn-ea"/>
                <a:cs typeface="+mn-cs"/>
              </a:rPr>
              <a:t>-23 %	-24 %</a:t>
            </a:r>
            <a:endParaRPr kumimoji="0" lang="en-GB" sz="1400" b="0" i="0" u="none" strike="noStrike" kern="1200" cap="none" spc="0" normalizeH="0" baseline="0" noProof="0" dirty="0">
              <a:ln>
                <a:noFill/>
              </a:ln>
              <a:solidFill>
                <a:prstClr val="black"/>
              </a:solidFill>
              <a:effectLst/>
              <a:uLnTx/>
              <a:uFillTx/>
              <a:latin typeface="Verdana"/>
              <a:ea typeface="+mn-ea"/>
              <a:cs typeface="+mn-cs"/>
            </a:endParaRPr>
          </a:p>
        </p:txBody>
      </p:sp>
      <p:sp>
        <p:nvSpPr>
          <p:cNvPr id="30" name="Tekstiruutu 29">
            <a:extLst>
              <a:ext uri="{FF2B5EF4-FFF2-40B4-BE49-F238E27FC236}">
                <a16:creationId xmlns:a16="http://schemas.microsoft.com/office/drawing/2014/main" id="{12F97B7D-77F7-A451-D487-AC281F1E3708}"/>
              </a:ext>
            </a:extLst>
          </p:cNvPr>
          <p:cNvSpPr txBox="1"/>
          <p:nvPr/>
        </p:nvSpPr>
        <p:spPr>
          <a:xfrm>
            <a:off x="3775905" y="5202864"/>
            <a:ext cx="1791673" cy="1231106"/>
          </a:xfrm>
          <a:prstGeom prst="rect">
            <a:avLst/>
          </a:prstGeom>
          <a:solidFill>
            <a:srgbClr val="FFC000"/>
          </a:solidFill>
        </p:spPr>
        <p:txBody>
          <a:bodyPr wrap="square" rtlCol="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err="1">
                <a:ln>
                  <a:noFill/>
                </a:ln>
                <a:solidFill>
                  <a:prstClr val="black"/>
                </a:solidFill>
                <a:effectLst/>
                <a:uLnTx/>
                <a:uFillTx/>
                <a:latin typeface="Verdana"/>
                <a:ea typeface="+mn-ea"/>
                <a:cs typeface="+mn-cs"/>
              </a:rPr>
              <a:t>Kööpenhamina</a:t>
            </a:r>
            <a:endParaRPr kumimoji="0" lang="en-GB" sz="1400" b="0" i="0" u="none" strike="noStrike" kern="1200" cap="none" spc="0" normalizeH="0" baseline="0" noProof="0" dirty="0">
              <a:ln>
                <a:noFill/>
              </a:ln>
              <a:solidFill>
                <a:prstClr val="black"/>
              </a:solidFill>
              <a:effectLst/>
              <a:uLnTx/>
              <a:uFillTx/>
              <a:latin typeface="Verdana"/>
              <a:ea typeface="+mn-ea"/>
              <a:cs typeface="+mn-cs"/>
            </a:endParaRPr>
          </a:p>
          <a:p>
            <a:pPr marL="0" marR="0" lvl="0" indent="0" algn="l" defTabSz="914377"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err="1">
                <a:ln>
                  <a:noFill/>
                </a:ln>
                <a:solidFill>
                  <a:prstClr val="black"/>
                </a:solidFill>
                <a:effectLst/>
                <a:uLnTx/>
                <a:uFillTx/>
                <a:latin typeface="Verdana"/>
                <a:ea typeface="+mn-ea"/>
                <a:cs typeface="+mn-cs"/>
              </a:rPr>
              <a:t>Käyttöaste</a:t>
            </a:r>
            <a:endParaRPr kumimoji="0" lang="en-GB" sz="1000" b="1" i="0" u="none" strike="noStrike" kern="1200" cap="none" spc="0" normalizeH="0" baseline="0" noProof="0" dirty="0">
              <a:ln>
                <a:noFill/>
              </a:ln>
              <a:solidFill>
                <a:prstClr val="black"/>
              </a:solidFill>
              <a:effectLst/>
              <a:uLnTx/>
              <a:uFillTx/>
              <a:latin typeface="Verdana"/>
              <a:ea typeface="+mn-ea"/>
              <a:cs typeface="+mn-cs"/>
            </a:endParaRPr>
          </a:p>
          <a:p>
            <a:pPr marL="0" marR="0" lvl="0" indent="0" algn="l" defTabSz="914377"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prstClr val="black"/>
                </a:solidFill>
                <a:effectLst/>
                <a:uLnTx/>
                <a:uFillTx/>
                <a:latin typeface="Verdana"/>
                <a:ea typeface="+mn-ea"/>
                <a:cs typeface="+mn-cs"/>
              </a:rPr>
              <a:t>68 %</a:t>
            </a:r>
          </a:p>
          <a:p>
            <a:pPr marL="0" marR="0" lvl="0" indent="0" algn="l" defTabSz="914377"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Verdana"/>
                <a:ea typeface="+mn-ea"/>
                <a:cs typeface="+mn-cs"/>
              </a:rPr>
              <a:t>Vrt v.2022	</a:t>
            </a:r>
          </a:p>
          <a:p>
            <a:pPr marL="0" marR="0" lvl="0" indent="0" algn="l" defTabSz="914377"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Verdana"/>
                <a:ea typeface="+mn-ea"/>
                <a:cs typeface="+mn-cs"/>
              </a:rPr>
              <a:t>+11 %	</a:t>
            </a:r>
          </a:p>
          <a:p>
            <a:pPr marL="0" marR="0" lvl="0" indent="0" algn="l" defTabSz="914377"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Verdana"/>
                <a:ea typeface="+mn-ea"/>
                <a:cs typeface="+mn-cs"/>
              </a:rPr>
              <a:t>Vrt v.2019</a:t>
            </a:r>
          </a:p>
          <a:p>
            <a:pPr marL="0" marR="0" lvl="0" indent="0" algn="l" defTabSz="914377"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Verdana"/>
                <a:ea typeface="+mn-ea"/>
                <a:cs typeface="+mn-cs"/>
              </a:rPr>
              <a:t>-10 %</a:t>
            </a:r>
            <a:endParaRPr kumimoji="0" lang="en-GB" sz="1400" b="0" i="0" u="none" strike="noStrike" kern="1200" cap="none" spc="0" normalizeH="0" baseline="0" noProof="0" dirty="0">
              <a:ln>
                <a:noFill/>
              </a:ln>
              <a:solidFill>
                <a:prstClr val="black"/>
              </a:solidFill>
              <a:effectLst/>
              <a:uLnTx/>
              <a:uFillTx/>
              <a:latin typeface="Verdana"/>
              <a:ea typeface="+mn-ea"/>
              <a:cs typeface="+mn-cs"/>
            </a:endParaRPr>
          </a:p>
        </p:txBody>
      </p:sp>
      <mc:AlternateContent xmlns:mc="http://schemas.openxmlformats.org/markup-compatibility/2006" xmlns:p14="http://schemas.microsoft.com/office/powerpoint/2010/main">
        <mc:Choice Requires="p14">
          <p:contentPart p14:bwMode="auto" r:id="rId4">
            <p14:nvContentPartPr>
              <p14:cNvPr id="34" name="Käsinkirjoitus 33">
                <a:extLst>
                  <a:ext uri="{FF2B5EF4-FFF2-40B4-BE49-F238E27FC236}">
                    <a16:creationId xmlns:a16="http://schemas.microsoft.com/office/drawing/2014/main" id="{B9A844CD-9055-200E-FE78-0B31F1C1B11D}"/>
                  </a:ext>
                </a:extLst>
              </p14:cNvPr>
              <p14:cNvContentPartPr/>
              <p14:nvPr/>
            </p14:nvContentPartPr>
            <p14:xfrm>
              <a:off x="2495880" y="5175144"/>
              <a:ext cx="360" cy="360"/>
            </p14:xfrm>
          </p:contentPart>
        </mc:Choice>
        <mc:Fallback xmlns="">
          <p:pic>
            <p:nvPicPr>
              <p:cNvPr id="34" name="Käsinkirjoitus 33">
                <a:extLst>
                  <a:ext uri="{FF2B5EF4-FFF2-40B4-BE49-F238E27FC236}">
                    <a16:creationId xmlns:a16="http://schemas.microsoft.com/office/drawing/2014/main" id="{B9A844CD-9055-200E-FE78-0B31F1C1B11D}"/>
                  </a:ext>
                </a:extLst>
              </p:cNvPr>
              <p:cNvPicPr/>
              <p:nvPr/>
            </p:nvPicPr>
            <p:blipFill>
              <a:blip r:embed="rId5"/>
              <a:stretch>
                <a:fillRect/>
              </a:stretch>
            </p:blipFill>
            <p:spPr>
              <a:xfrm>
                <a:off x="2487240" y="5166144"/>
                <a:ext cx="18000" cy="18000"/>
              </a:xfrm>
              <a:prstGeom prst="rect">
                <a:avLst/>
              </a:prstGeom>
            </p:spPr>
          </p:pic>
        </mc:Fallback>
      </mc:AlternateContent>
      <p:cxnSp>
        <p:nvCxnSpPr>
          <p:cNvPr id="72" name="Suora yhdysviiva 71">
            <a:extLst>
              <a:ext uri="{FF2B5EF4-FFF2-40B4-BE49-F238E27FC236}">
                <a16:creationId xmlns:a16="http://schemas.microsoft.com/office/drawing/2014/main" id="{C0154126-7D2E-615A-C508-F3D0DE989174}"/>
              </a:ext>
            </a:extLst>
          </p:cNvPr>
          <p:cNvCxnSpPr>
            <a:cxnSpLocks/>
          </p:cNvCxnSpPr>
          <p:nvPr/>
        </p:nvCxnSpPr>
        <p:spPr>
          <a:xfrm>
            <a:off x="4505999" y="3670822"/>
            <a:ext cx="0" cy="107899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Suora yhdysviiva 78">
            <a:extLst>
              <a:ext uri="{FF2B5EF4-FFF2-40B4-BE49-F238E27FC236}">
                <a16:creationId xmlns:a16="http://schemas.microsoft.com/office/drawing/2014/main" id="{DC371DA3-EC6B-23AB-01B6-74C2932C499C}"/>
              </a:ext>
            </a:extLst>
          </p:cNvPr>
          <p:cNvCxnSpPr>
            <a:cxnSpLocks/>
          </p:cNvCxnSpPr>
          <p:nvPr/>
        </p:nvCxnSpPr>
        <p:spPr>
          <a:xfrm>
            <a:off x="9120671" y="3728522"/>
            <a:ext cx="0" cy="107899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 name="Suora yhdysviiva 79">
            <a:extLst>
              <a:ext uri="{FF2B5EF4-FFF2-40B4-BE49-F238E27FC236}">
                <a16:creationId xmlns:a16="http://schemas.microsoft.com/office/drawing/2014/main" id="{A024747B-35E6-96D1-6A48-802C77EE0F65}"/>
              </a:ext>
            </a:extLst>
          </p:cNvPr>
          <p:cNvCxnSpPr>
            <a:cxnSpLocks/>
          </p:cNvCxnSpPr>
          <p:nvPr/>
        </p:nvCxnSpPr>
        <p:spPr>
          <a:xfrm>
            <a:off x="7682015" y="5245970"/>
            <a:ext cx="0" cy="107899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492168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an numeron paikkamerkki 3">
            <a:extLst>
              <a:ext uri="{FF2B5EF4-FFF2-40B4-BE49-F238E27FC236}">
                <a16:creationId xmlns:a16="http://schemas.microsoft.com/office/drawing/2014/main" id="{A9B58106-449B-48D5-826F-56719C1798A4}"/>
              </a:ext>
            </a:extLst>
          </p:cNvPr>
          <p:cNvSpPr>
            <a:spLocks noGrp="1"/>
          </p:cNvSpPr>
          <p:nvPr>
            <p:ph type="sldNum" sz="quarter" idx="4"/>
          </p:nvPr>
        </p:nvSpPr>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fld id="{9064E2CB-33B7-40EE-A85A-9A3259854675}" type="slidenum">
              <a:rPr kumimoji="0" lang="fi-FI" sz="16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l" defTabSz="1219170" rtl="0" eaLnBrk="1" fontAlgn="auto" latinLnBrk="0" hangingPunct="1">
                <a:lnSpc>
                  <a:spcPct val="100000"/>
                </a:lnSpc>
                <a:spcBef>
                  <a:spcPts val="0"/>
                </a:spcBef>
                <a:spcAft>
                  <a:spcPts val="0"/>
                </a:spcAft>
                <a:buClrTx/>
                <a:buSzTx/>
                <a:buFontTx/>
                <a:buNone/>
                <a:tabLst/>
                <a:defRPr/>
              </a:pPr>
              <a:t>5</a:t>
            </a:fld>
            <a:endParaRPr kumimoji="0" lang="fi-FI" sz="16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Otsikko 1">
            <a:extLst>
              <a:ext uri="{FF2B5EF4-FFF2-40B4-BE49-F238E27FC236}">
                <a16:creationId xmlns:a16="http://schemas.microsoft.com/office/drawing/2014/main" id="{60B8C371-C088-2C70-6DB3-92A97005EF9D}"/>
              </a:ext>
            </a:extLst>
          </p:cNvPr>
          <p:cNvSpPr txBox="1">
            <a:spLocks/>
          </p:cNvSpPr>
          <p:nvPr/>
        </p:nvSpPr>
        <p:spPr bwMode="auto">
          <a:xfrm>
            <a:off x="1098731" y="461889"/>
            <a:ext cx="8280000" cy="10801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l" rtl="0" fontAlgn="base">
              <a:spcBef>
                <a:spcPct val="0"/>
              </a:spcBef>
              <a:spcAft>
                <a:spcPct val="0"/>
              </a:spcAft>
              <a:defRPr sz="2800" b="1">
                <a:solidFill>
                  <a:srgbClr val="00337A"/>
                </a:solidFill>
                <a:latin typeface="+mj-lt"/>
                <a:ea typeface="+mj-ea"/>
                <a:cs typeface="+mj-cs"/>
              </a:defRPr>
            </a:lvl1pPr>
            <a:lvl2pPr algn="l" rtl="0" fontAlgn="base">
              <a:spcBef>
                <a:spcPct val="0"/>
              </a:spcBef>
              <a:spcAft>
                <a:spcPct val="0"/>
              </a:spcAft>
              <a:defRPr sz="2800" b="1">
                <a:solidFill>
                  <a:srgbClr val="00337A"/>
                </a:solidFill>
                <a:latin typeface="Verdana" pitchFamily="34" charset="0"/>
                <a:ea typeface="ヒラギノ角ゴ Pro W3" pitchFamily="16" charset="-128"/>
              </a:defRPr>
            </a:lvl2pPr>
            <a:lvl3pPr algn="l" rtl="0" fontAlgn="base">
              <a:spcBef>
                <a:spcPct val="0"/>
              </a:spcBef>
              <a:spcAft>
                <a:spcPct val="0"/>
              </a:spcAft>
              <a:defRPr sz="2800" b="1">
                <a:solidFill>
                  <a:srgbClr val="00337A"/>
                </a:solidFill>
                <a:latin typeface="Verdana" pitchFamily="34" charset="0"/>
                <a:ea typeface="ヒラギノ角ゴ Pro W3" pitchFamily="16" charset="-128"/>
              </a:defRPr>
            </a:lvl3pPr>
            <a:lvl4pPr algn="l" rtl="0" fontAlgn="base">
              <a:spcBef>
                <a:spcPct val="0"/>
              </a:spcBef>
              <a:spcAft>
                <a:spcPct val="0"/>
              </a:spcAft>
              <a:defRPr sz="2800" b="1">
                <a:solidFill>
                  <a:srgbClr val="00337A"/>
                </a:solidFill>
                <a:latin typeface="Verdana" pitchFamily="34" charset="0"/>
                <a:ea typeface="ヒラギノ角ゴ Pro W3" pitchFamily="16" charset="-128"/>
              </a:defRPr>
            </a:lvl4pPr>
            <a:lvl5pPr algn="l" rtl="0" fontAlgn="base">
              <a:spcBef>
                <a:spcPct val="0"/>
              </a:spcBef>
              <a:spcAft>
                <a:spcPct val="0"/>
              </a:spcAft>
              <a:defRPr sz="2800" b="1">
                <a:solidFill>
                  <a:srgbClr val="00337A"/>
                </a:solidFill>
                <a:latin typeface="Verdana" pitchFamily="34" charset="0"/>
                <a:ea typeface="ヒラギノ角ゴ Pro W3" pitchFamily="16" charset="-128"/>
              </a:defRPr>
            </a:lvl5pPr>
            <a:lvl6pPr marL="457200" algn="l" rtl="0" fontAlgn="base">
              <a:spcBef>
                <a:spcPct val="0"/>
              </a:spcBef>
              <a:spcAft>
                <a:spcPct val="0"/>
              </a:spcAft>
              <a:defRPr sz="2800" b="1">
                <a:solidFill>
                  <a:srgbClr val="00337A"/>
                </a:solidFill>
                <a:latin typeface="Verdana" pitchFamily="34" charset="0"/>
                <a:ea typeface="ヒラギノ角ゴ Pro W3" pitchFamily="16" charset="-128"/>
              </a:defRPr>
            </a:lvl6pPr>
            <a:lvl7pPr marL="914400" algn="l" rtl="0" fontAlgn="base">
              <a:spcBef>
                <a:spcPct val="0"/>
              </a:spcBef>
              <a:spcAft>
                <a:spcPct val="0"/>
              </a:spcAft>
              <a:defRPr sz="2800" b="1">
                <a:solidFill>
                  <a:srgbClr val="00337A"/>
                </a:solidFill>
                <a:latin typeface="Verdana" pitchFamily="34" charset="0"/>
                <a:ea typeface="ヒラギノ角ゴ Pro W3" pitchFamily="16" charset="-128"/>
              </a:defRPr>
            </a:lvl7pPr>
            <a:lvl8pPr marL="1371600" algn="l" rtl="0" fontAlgn="base">
              <a:spcBef>
                <a:spcPct val="0"/>
              </a:spcBef>
              <a:spcAft>
                <a:spcPct val="0"/>
              </a:spcAft>
              <a:defRPr sz="2800" b="1">
                <a:solidFill>
                  <a:srgbClr val="00337A"/>
                </a:solidFill>
                <a:latin typeface="Verdana" pitchFamily="34" charset="0"/>
                <a:ea typeface="ヒラギノ角ゴ Pro W3" pitchFamily="16" charset="-128"/>
              </a:defRPr>
            </a:lvl8pPr>
            <a:lvl9pPr marL="1828800" algn="l" rtl="0" fontAlgn="base">
              <a:spcBef>
                <a:spcPct val="0"/>
              </a:spcBef>
              <a:spcAft>
                <a:spcPct val="0"/>
              </a:spcAft>
              <a:defRPr sz="2800" b="1">
                <a:solidFill>
                  <a:srgbClr val="00337A"/>
                </a:solidFill>
                <a:latin typeface="Verdana" pitchFamily="34" charset="0"/>
                <a:ea typeface="ヒラギノ角ゴ Pro W3" pitchFamily="16"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i-FI" sz="2000" b="1" i="0" u="none" strike="noStrike" kern="0" cap="none" spc="0" normalizeH="0" baseline="0" noProof="0" dirty="0">
                <a:ln>
                  <a:noFill/>
                </a:ln>
                <a:solidFill>
                  <a:srgbClr val="00337A"/>
                </a:solidFill>
                <a:effectLst/>
                <a:uLnTx/>
                <a:uFillTx/>
                <a:latin typeface="Verdana"/>
                <a:ea typeface="+mj-ea"/>
                <a:cs typeface="+mj-cs"/>
              </a:rPr>
              <a:t>ETA-maiden arvonlisäverokannat vuonna 2023: hotellit</a:t>
            </a:r>
            <a:br>
              <a:rPr kumimoji="0" lang="fi-FI" sz="1800" b="1" i="0" u="none" strike="noStrike" kern="0" cap="none" spc="0" normalizeH="0" baseline="0" noProof="0" dirty="0">
                <a:ln>
                  <a:noFill/>
                </a:ln>
                <a:solidFill>
                  <a:srgbClr val="00337A"/>
                </a:solidFill>
                <a:effectLst/>
                <a:uLnTx/>
                <a:uFillTx/>
                <a:latin typeface="Verdana"/>
                <a:ea typeface="+mj-ea"/>
                <a:cs typeface="+mj-cs"/>
              </a:rPr>
            </a:br>
            <a:endParaRPr kumimoji="0" lang="fi-FI" sz="1800" b="1" i="0" u="none" strike="noStrike" kern="0" cap="none" spc="0" normalizeH="0" baseline="0" noProof="0" dirty="0">
              <a:ln>
                <a:noFill/>
              </a:ln>
              <a:solidFill>
                <a:srgbClr val="808080">
                  <a:lumMod val="75000"/>
                </a:srgbClr>
              </a:solidFill>
              <a:effectLst/>
              <a:uLnTx/>
              <a:uFillTx/>
              <a:latin typeface="Verdana"/>
              <a:ea typeface="+mj-ea"/>
              <a:cs typeface="+mj-cs"/>
            </a:endParaRPr>
          </a:p>
        </p:txBody>
      </p:sp>
      <p:sp>
        <p:nvSpPr>
          <p:cNvPr id="7" name="Tekstiruutu 6">
            <a:extLst>
              <a:ext uri="{FF2B5EF4-FFF2-40B4-BE49-F238E27FC236}">
                <a16:creationId xmlns:a16="http://schemas.microsoft.com/office/drawing/2014/main" id="{B1B884FA-D821-0771-0E11-EB13E241985D}"/>
              </a:ext>
            </a:extLst>
          </p:cNvPr>
          <p:cNvSpPr txBox="1"/>
          <p:nvPr/>
        </p:nvSpPr>
        <p:spPr>
          <a:xfrm>
            <a:off x="977303" y="6288389"/>
            <a:ext cx="2727029" cy="461665"/>
          </a:xfrm>
          <a:prstGeom prst="rect">
            <a:avLst/>
          </a:prstGeom>
          <a:noFill/>
        </p:spPr>
        <p:txBody>
          <a:bodyPr wrap="non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fi-FI" sz="800" b="1" i="0" u="none" strike="noStrike" kern="1200" cap="none" spc="0" normalizeH="0" baseline="0" noProof="0" dirty="0">
                <a:ln>
                  <a:noFill/>
                </a:ln>
                <a:solidFill>
                  <a:srgbClr val="FFFFFF">
                    <a:lumMod val="50000"/>
                  </a:srgbClr>
                </a:solidFill>
                <a:effectLst/>
                <a:uLnTx/>
                <a:uFillTx/>
                <a:latin typeface="Verdana"/>
                <a:ea typeface="Verdana" pitchFamily="34" charset="0"/>
                <a:cs typeface="Verdana" pitchFamily="34" charset="0"/>
              </a:rPr>
              <a:t>Lähde: HOTREC, EU Commission</a:t>
            </a:r>
          </a:p>
          <a:p>
            <a:pPr marL="0" marR="0" lvl="0" indent="0" algn="l" defTabSz="914377" rtl="0" eaLnBrk="1" fontAlgn="auto" latinLnBrk="0" hangingPunct="1">
              <a:lnSpc>
                <a:spcPct val="100000"/>
              </a:lnSpc>
              <a:spcBef>
                <a:spcPts val="0"/>
              </a:spcBef>
              <a:spcAft>
                <a:spcPts val="0"/>
              </a:spcAft>
              <a:buClrTx/>
              <a:buSzTx/>
              <a:buFontTx/>
              <a:buNone/>
              <a:tabLst/>
              <a:defRPr/>
            </a:pPr>
            <a:r>
              <a:rPr kumimoji="0" lang="fi-FI" sz="800" b="1" i="0" u="none" strike="noStrike" kern="1200" cap="none" spc="0" normalizeH="0" baseline="0" noProof="0" dirty="0">
                <a:ln>
                  <a:noFill/>
                </a:ln>
                <a:solidFill>
                  <a:srgbClr val="FFFFFF">
                    <a:lumMod val="50000"/>
                  </a:srgbClr>
                </a:solidFill>
                <a:effectLst/>
                <a:uLnTx/>
                <a:uFillTx/>
                <a:latin typeface="Verdana"/>
                <a:ea typeface="Verdana" pitchFamily="34" charset="0"/>
                <a:cs typeface="Verdana" pitchFamily="34" charset="0"/>
              </a:rPr>
              <a:t>*Irlanti nosti hotellien alv-kannan 1.9.2023</a:t>
            </a:r>
          </a:p>
          <a:p>
            <a:pPr marL="0" marR="0" lvl="0" indent="0" algn="l" defTabSz="914377" rtl="0" eaLnBrk="1" fontAlgn="auto" latinLnBrk="0" hangingPunct="1">
              <a:lnSpc>
                <a:spcPct val="100000"/>
              </a:lnSpc>
              <a:spcBef>
                <a:spcPts val="0"/>
              </a:spcBef>
              <a:spcAft>
                <a:spcPts val="0"/>
              </a:spcAft>
              <a:buClrTx/>
              <a:buSzTx/>
              <a:buFontTx/>
              <a:buNone/>
              <a:tabLst/>
              <a:defRPr/>
            </a:pPr>
            <a:r>
              <a:rPr kumimoji="0" lang="fi-FI" sz="800" b="1" i="0" u="none" strike="noStrike" kern="1200" cap="none" spc="0" normalizeH="0" baseline="0" noProof="0" dirty="0">
                <a:ln>
                  <a:noFill/>
                </a:ln>
                <a:solidFill>
                  <a:srgbClr val="FFFFFF">
                    <a:lumMod val="50000"/>
                  </a:srgbClr>
                </a:solidFill>
                <a:effectLst/>
                <a:uLnTx/>
                <a:uFillTx/>
                <a:latin typeface="Verdana"/>
                <a:ea typeface="Verdana" pitchFamily="34" charset="0"/>
                <a:cs typeface="Verdana" pitchFamily="34" charset="0"/>
              </a:rPr>
              <a:t>**Suomi on nostamassa alv-kantaa v.2025</a:t>
            </a:r>
            <a:endParaRPr kumimoji="0" lang="fi-FI" sz="800" b="0" i="0" u="none" strike="noStrike" kern="1200" cap="none" spc="0" normalizeH="0" baseline="0" noProof="0" dirty="0">
              <a:ln>
                <a:noFill/>
              </a:ln>
              <a:solidFill>
                <a:srgbClr val="FFFFFF">
                  <a:lumMod val="50000"/>
                </a:srgbClr>
              </a:solidFill>
              <a:effectLst/>
              <a:uLnTx/>
              <a:uFillTx/>
              <a:latin typeface="Verdana"/>
              <a:ea typeface="Verdana" pitchFamily="34" charset="0"/>
              <a:cs typeface="Verdana" pitchFamily="34" charset="0"/>
            </a:endParaRPr>
          </a:p>
        </p:txBody>
      </p:sp>
      <p:graphicFrame>
        <p:nvGraphicFramePr>
          <p:cNvPr id="8" name="Taulukko 7">
            <a:extLst>
              <a:ext uri="{FF2B5EF4-FFF2-40B4-BE49-F238E27FC236}">
                <a16:creationId xmlns:a16="http://schemas.microsoft.com/office/drawing/2014/main" id="{8B40F33C-3487-35E6-A442-1A20EA4A02A3}"/>
              </a:ext>
            </a:extLst>
          </p:cNvPr>
          <p:cNvGraphicFramePr>
            <a:graphicFrameLocks noGrp="1"/>
          </p:cNvGraphicFramePr>
          <p:nvPr/>
        </p:nvGraphicFramePr>
        <p:xfrm>
          <a:off x="1301471" y="1813240"/>
          <a:ext cx="9580888" cy="2768808"/>
        </p:xfrm>
        <a:graphic>
          <a:graphicData uri="http://schemas.openxmlformats.org/drawingml/2006/table">
            <a:tbl>
              <a:tblPr/>
              <a:tblGrid>
                <a:gridCol w="878597">
                  <a:extLst>
                    <a:ext uri="{9D8B030D-6E8A-4147-A177-3AD203B41FA5}">
                      <a16:colId xmlns:a16="http://schemas.microsoft.com/office/drawing/2014/main" val="1378018071"/>
                    </a:ext>
                  </a:extLst>
                </a:gridCol>
                <a:gridCol w="669407">
                  <a:extLst>
                    <a:ext uri="{9D8B030D-6E8A-4147-A177-3AD203B41FA5}">
                      <a16:colId xmlns:a16="http://schemas.microsoft.com/office/drawing/2014/main" val="2154847146"/>
                    </a:ext>
                  </a:extLst>
                </a:gridCol>
                <a:gridCol w="669407">
                  <a:extLst>
                    <a:ext uri="{9D8B030D-6E8A-4147-A177-3AD203B41FA5}">
                      <a16:colId xmlns:a16="http://schemas.microsoft.com/office/drawing/2014/main" val="2751096730"/>
                    </a:ext>
                  </a:extLst>
                </a:gridCol>
                <a:gridCol w="669407">
                  <a:extLst>
                    <a:ext uri="{9D8B030D-6E8A-4147-A177-3AD203B41FA5}">
                      <a16:colId xmlns:a16="http://schemas.microsoft.com/office/drawing/2014/main" val="2195221145"/>
                    </a:ext>
                  </a:extLst>
                </a:gridCol>
                <a:gridCol w="669407">
                  <a:extLst>
                    <a:ext uri="{9D8B030D-6E8A-4147-A177-3AD203B41FA5}">
                      <a16:colId xmlns:a16="http://schemas.microsoft.com/office/drawing/2014/main" val="708025872"/>
                    </a:ext>
                  </a:extLst>
                </a:gridCol>
                <a:gridCol w="669407">
                  <a:extLst>
                    <a:ext uri="{9D8B030D-6E8A-4147-A177-3AD203B41FA5}">
                      <a16:colId xmlns:a16="http://schemas.microsoft.com/office/drawing/2014/main" val="1159309214"/>
                    </a:ext>
                  </a:extLst>
                </a:gridCol>
                <a:gridCol w="669407">
                  <a:extLst>
                    <a:ext uri="{9D8B030D-6E8A-4147-A177-3AD203B41FA5}">
                      <a16:colId xmlns:a16="http://schemas.microsoft.com/office/drawing/2014/main" val="2731207674"/>
                    </a:ext>
                  </a:extLst>
                </a:gridCol>
                <a:gridCol w="669407">
                  <a:extLst>
                    <a:ext uri="{9D8B030D-6E8A-4147-A177-3AD203B41FA5}">
                      <a16:colId xmlns:a16="http://schemas.microsoft.com/office/drawing/2014/main" val="3534861204"/>
                    </a:ext>
                  </a:extLst>
                </a:gridCol>
                <a:gridCol w="669407">
                  <a:extLst>
                    <a:ext uri="{9D8B030D-6E8A-4147-A177-3AD203B41FA5}">
                      <a16:colId xmlns:a16="http://schemas.microsoft.com/office/drawing/2014/main" val="413248490"/>
                    </a:ext>
                  </a:extLst>
                </a:gridCol>
                <a:gridCol w="669407">
                  <a:extLst>
                    <a:ext uri="{9D8B030D-6E8A-4147-A177-3AD203B41FA5}">
                      <a16:colId xmlns:a16="http://schemas.microsoft.com/office/drawing/2014/main" val="176732655"/>
                    </a:ext>
                  </a:extLst>
                </a:gridCol>
                <a:gridCol w="669407">
                  <a:extLst>
                    <a:ext uri="{9D8B030D-6E8A-4147-A177-3AD203B41FA5}">
                      <a16:colId xmlns:a16="http://schemas.microsoft.com/office/drawing/2014/main" val="1809589079"/>
                    </a:ext>
                  </a:extLst>
                </a:gridCol>
                <a:gridCol w="669407">
                  <a:extLst>
                    <a:ext uri="{9D8B030D-6E8A-4147-A177-3AD203B41FA5}">
                      <a16:colId xmlns:a16="http://schemas.microsoft.com/office/drawing/2014/main" val="1053278914"/>
                    </a:ext>
                  </a:extLst>
                </a:gridCol>
                <a:gridCol w="669407">
                  <a:extLst>
                    <a:ext uri="{9D8B030D-6E8A-4147-A177-3AD203B41FA5}">
                      <a16:colId xmlns:a16="http://schemas.microsoft.com/office/drawing/2014/main" val="3561089286"/>
                    </a:ext>
                  </a:extLst>
                </a:gridCol>
                <a:gridCol w="669407">
                  <a:extLst>
                    <a:ext uri="{9D8B030D-6E8A-4147-A177-3AD203B41FA5}">
                      <a16:colId xmlns:a16="http://schemas.microsoft.com/office/drawing/2014/main" val="1233845802"/>
                    </a:ext>
                  </a:extLst>
                </a:gridCol>
              </a:tblGrid>
              <a:tr h="346101">
                <a:tc>
                  <a:txBody>
                    <a:bodyPr/>
                    <a:lstStyle/>
                    <a:p>
                      <a:pPr algn="ctr" fontAlgn="b"/>
                      <a:r>
                        <a:rPr lang="fi-FI" sz="1400" b="1" i="0" u="none" strike="noStrike">
                          <a:solidFill>
                            <a:srgbClr val="000000"/>
                          </a:solidFill>
                          <a:effectLst/>
                          <a:latin typeface="Calibri" panose="020F0502020204030204" pitchFamily="34" charset="0"/>
                        </a:rPr>
                        <a:t>3 %</a:t>
                      </a:r>
                    </a:p>
                  </a:txBody>
                  <a:tcPr marL="9525" marR="9525" marT="9525" marB="0" anchor="b">
                    <a:lnL>
                      <a:noFill/>
                    </a:lnL>
                    <a:lnR>
                      <a:noFill/>
                    </a:lnR>
                    <a:lnT>
                      <a:noFill/>
                    </a:lnT>
                    <a:lnB>
                      <a:noFill/>
                    </a:lnB>
                  </a:tcPr>
                </a:tc>
                <a:tc>
                  <a:txBody>
                    <a:bodyPr/>
                    <a:lstStyle/>
                    <a:p>
                      <a:pPr algn="ctr" fontAlgn="b"/>
                      <a:r>
                        <a:rPr lang="fi-FI" sz="1400" b="1" i="0" u="none" strike="noStrike">
                          <a:solidFill>
                            <a:srgbClr val="000000"/>
                          </a:solidFill>
                          <a:effectLst/>
                          <a:latin typeface="Calibri" panose="020F0502020204030204" pitchFamily="34" charset="0"/>
                        </a:rPr>
                        <a:t>5 %</a:t>
                      </a:r>
                    </a:p>
                  </a:txBody>
                  <a:tcPr marL="9525" marR="9525" marT="9525" marB="0" anchor="b">
                    <a:lnL>
                      <a:noFill/>
                    </a:lnL>
                    <a:lnR>
                      <a:noFill/>
                    </a:lnR>
                    <a:lnT>
                      <a:noFill/>
                    </a:lnT>
                    <a:lnB>
                      <a:noFill/>
                    </a:lnB>
                  </a:tcPr>
                </a:tc>
                <a:tc>
                  <a:txBody>
                    <a:bodyPr/>
                    <a:lstStyle/>
                    <a:p>
                      <a:pPr algn="ctr" fontAlgn="b"/>
                      <a:r>
                        <a:rPr lang="fi-FI" sz="1400" b="1" i="0" u="none" strike="noStrike">
                          <a:solidFill>
                            <a:srgbClr val="000000"/>
                          </a:solidFill>
                          <a:effectLst/>
                          <a:latin typeface="Calibri" panose="020F0502020204030204" pitchFamily="34" charset="0"/>
                        </a:rPr>
                        <a:t>6 %</a:t>
                      </a:r>
                    </a:p>
                  </a:txBody>
                  <a:tcPr marL="9525" marR="9525" marT="9525" marB="0" anchor="b">
                    <a:lnL>
                      <a:noFill/>
                    </a:lnL>
                    <a:lnR>
                      <a:noFill/>
                    </a:lnR>
                    <a:lnT>
                      <a:noFill/>
                    </a:lnT>
                    <a:lnB>
                      <a:noFill/>
                    </a:lnB>
                  </a:tcPr>
                </a:tc>
                <a:tc>
                  <a:txBody>
                    <a:bodyPr/>
                    <a:lstStyle/>
                    <a:p>
                      <a:pPr algn="ctr" fontAlgn="b"/>
                      <a:r>
                        <a:rPr lang="fi-FI" sz="1400" b="1" i="0" u="none" strike="noStrike">
                          <a:solidFill>
                            <a:srgbClr val="000000"/>
                          </a:solidFill>
                          <a:effectLst/>
                          <a:latin typeface="Calibri" panose="020F0502020204030204" pitchFamily="34" charset="0"/>
                        </a:rPr>
                        <a:t>7 %</a:t>
                      </a:r>
                    </a:p>
                  </a:txBody>
                  <a:tcPr marL="9525" marR="9525" marT="9525" marB="0" anchor="b">
                    <a:lnL>
                      <a:noFill/>
                    </a:lnL>
                    <a:lnR>
                      <a:noFill/>
                    </a:lnR>
                    <a:lnT>
                      <a:noFill/>
                    </a:lnT>
                    <a:lnB>
                      <a:noFill/>
                    </a:lnB>
                  </a:tcPr>
                </a:tc>
                <a:tc>
                  <a:txBody>
                    <a:bodyPr/>
                    <a:lstStyle/>
                    <a:p>
                      <a:pPr algn="ctr" fontAlgn="b"/>
                      <a:r>
                        <a:rPr lang="fi-FI" sz="1400" b="1" i="0" u="none" strike="noStrike">
                          <a:solidFill>
                            <a:srgbClr val="000000"/>
                          </a:solidFill>
                          <a:effectLst/>
                          <a:latin typeface="Calibri" panose="020F0502020204030204" pitchFamily="34" charset="0"/>
                        </a:rPr>
                        <a:t>8 %</a:t>
                      </a:r>
                    </a:p>
                  </a:txBody>
                  <a:tcPr marL="9525" marR="9525" marT="9525" marB="0" anchor="b">
                    <a:lnL>
                      <a:noFill/>
                    </a:lnL>
                    <a:lnR>
                      <a:noFill/>
                    </a:lnR>
                    <a:lnT>
                      <a:noFill/>
                    </a:lnT>
                    <a:lnB>
                      <a:noFill/>
                    </a:lnB>
                  </a:tcPr>
                </a:tc>
                <a:tc>
                  <a:txBody>
                    <a:bodyPr/>
                    <a:lstStyle/>
                    <a:p>
                      <a:pPr algn="ctr" fontAlgn="b"/>
                      <a:r>
                        <a:rPr lang="fi-FI" sz="1400" b="1" i="0" u="none" strike="noStrike">
                          <a:solidFill>
                            <a:srgbClr val="000000"/>
                          </a:solidFill>
                          <a:effectLst/>
                          <a:latin typeface="Calibri" panose="020F0502020204030204" pitchFamily="34" charset="0"/>
                        </a:rPr>
                        <a:t>9 %</a:t>
                      </a:r>
                    </a:p>
                  </a:txBody>
                  <a:tcPr marL="9525" marR="9525" marT="9525" marB="0" anchor="b">
                    <a:lnL>
                      <a:noFill/>
                    </a:lnL>
                    <a:lnR>
                      <a:noFill/>
                    </a:lnR>
                    <a:lnT>
                      <a:noFill/>
                    </a:lnT>
                    <a:lnB>
                      <a:noFill/>
                    </a:lnB>
                  </a:tcPr>
                </a:tc>
                <a:tc>
                  <a:txBody>
                    <a:bodyPr/>
                    <a:lstStyle/>
                    <a:p>
                      <a:pPr algn="ctr" fontAlgn="b"/>
                      <a:r>
                        <a:rPr lang="fi-FI" sz="1400" b="1" i="0" u="none" strike="noStrike">
                          <a:solidFill>
                            <a:srgbClr val="000000"/>
                          </a:solidFill>
                          <a:effectLst/>
                          <a:latin typeface="Calibri" panose="020F0502020204030204" pitchFamily="34" charset="0"/>
                        </a:rPr>
                        <a:t>9,50 %</a:t>
                      </a:r>
                    </a:p>
                  </a:txBody>
                  <a:tcPr marL="9525" marR="9525" marT="9525" marB="0" anchor="b">
                    <a:lnL>
                      <a:noFill/>
                    </a:lnL>
                    <a:lnR>
                      <a:noFill/>
                    </a:lnR>
                    <a:lnT>
                      <a:noFill/>
                    </a:lnT>
                    <a:lnB>
                      <a:noFill/>
                    </a:lnB>
                  </a:tcPr>
                </a:tc>
                <a:tc>
                  <a:txBody>
                    <a:bodyPr/>
                    <a:lstStyle/>
                    <a:p>
                      <a:pPr algn="ctr" fontAlgn="b"/>
                      <a:r>
                        <a:rPr lang="fi-FI" sz="1400" b="1" i="0" u="none" strike="noStrike">
                          <a:solidFill>
                            <a:srgbClr val="000000"/>
                          </a:solidFill>
                          <a:effectLst/>
                          <a:latin typeface="Calibri" panose="020F0502020204030204" pitchFamily="34" charset="0"/>
                        </a:rPr>
                        <a:t>10 %</a:t>
                      </a:r>
                    </a:p>
                  </a:txBody>
                  <a:tcPr marL="9525" marR="9525" marT="9525" marB="0" anchor="b">
                    <a:lnL>
                      <a:noFill/>
                    </a:lnL>
                    <a:lnR>
                      <a:noFill/>
                    </a:lnR>
                    <a:lnT>
                      <a:noFill/>
                    </a:lnT>
                    <a:lnB>
                      <a:noFill/>
                    </a:lnB>
                  </a:tcPr>
                </a:tc>
                <a:tc>
                  <a:txBody>
                    <a:bodyPr/>
                    <a:lstStyle/>
                    <a:p>
                      <a:pPr algn="ctr" fontAlgn="b"/>
                      <a:r>
                        <a:rPr lang="fi-FI" sz="1400" b="1" i="0" u="none" strike="noStrike">
                          <a:solidFill>
                            <a:srgbClr val="000000"/>
                          </a:solidFill>
                          <a:effectLst/>
                          <a:latin typeface="Calibri" panose="020F0502020204030204" pitchFamily="34" charset="0"/>
                        </a:rPr>
                        <a:t>11 %</a:t>
                      </a:r>
                    </a:p>
                  </a:txBody>
                  <a:tcPr marL="9525" marR="9525" marT="9525" marB="0" anchor="b">
                    <a:lnL>
                      <a:noFill/>
                    </a:lnL>
                    <a:lnR>
                      <a:noFill/>
                    </a:lnR>
                    <a:lnT>
                      <a:noFill/>
                    </a:lnT>
                    <a:lnB>
                      <a:noFill/>
                    </a:lnB>
                  </a:tcPr>
                </a:tc>
                <a:tc>
                  <a:txBody>
                    <a:bodyPr/>
                    <a:lstStyle/>
                    <a:p>
                      <a:pPr algn="ctr" fontAlgn="b"/>
                      <a:r>
                        <a:rPr lang="fi-FI" sz="1400" b="1" i="0" u="none" strike="noStrike">
                          <a:solidFill>
                            <a:srgbClr val="000000"/>
                          </a:solidFill>
                          <a:effectLst/>
                          <a:latin typeface="Calibri" panose="020F0502020204030204" pitchFamily="34" charset="0"/>
                        </a:rPr>
                        <a:t>12 %</a:t>
                      </a:r>
                    </a:p>
                  </a:txBody>
                  <a:tcPr marL="9525" marR="9525" marT="9525" marB="0" anchor="b">
                    <a:lnL>
                      <a:noFill/>
                    </a:lnL>
                    <a:lnR>
                      <a:noFill/>
                    </a:lnR>
                    <a:lnT>
                      <a:noFill/>
                    </a:lnT>
                    <a:lnB>
                      <a:noFill/>
                    </a:lnB>
                  </a:tcPr>
                </a:tc>
                <a:tc>
                  <a:txBody>
                    <a:bodyPr/>
                    <a:lstStyle/>
                    <a:p>
                      <a:pPr algn="ctr" fontAlgn="b"/>
                      <a:r>
                        <a:rPr lang="fi-FI" sz="1400" b="1" i="0" u="none" strike="noStrike">
                          <a:solidFill>
                            <a:srgbClr val="000000"/>
                          </a:solidFill>
                          <a:effectLst/>
                          <a:latin typeface="Calibri" panose="020F0502020204030204" pitchFamily="34" charset="0"/>
                        </a:rPr>
                        <a:t>13 %</a:t>
                      </a:r>
                    </a:p>
                  </a:txBody>
                  <a:tcPr marL="9525" marR="9525" marT="9525" marB="0" anchor="b">
                    <a:lnL>
                      <a:noFill/>
                    </a:lnL>
                    <a:lnR>
                      <a:noFill/>
                    </a:lnR>
                    <a:lnT>
                      <a:noFill/>
                    </a:lnT>
                    <a:lnB>
                      <a:noFill/>
                    </a:lnB>
                  </a:tcPr>
                </a:tc>
                <a:tc>
                  <a:txBody>
                    <a:bodyPr/>
                    <a:lstStyle/>
                    <a:p>
                      <a:pPr algn="ctr" fontAlgn="b"/>
                      <a:r>
                        <a:rPr lang="fi-FI" sz="1400" b="1" i="0" u="none" strike="noStrike">
                          <a:solidFill>
                            <a:srgbClr val="000000"/>
                          </a:solidFill>
                          <a:effectLst/>
                          <a:latin typeface="Calibri" panose="020F0502020204030204" pitchFamily="34" charset="0"/>
                        </a:rPr>
                        <a:t>13,50 %</a:t>
                      </a:r>
                    </a:p>
                  </a:txBody>
                  <a:tcPr marL="9525" marR="9525" marT="9525" marB="0" anchor="b">
                    <a:lnL>
                      <a:noFill/>
                    </a:lnL>
                    <a:lnR>
                      <a:noFill/>
                    </a:lnR>
                    <a:lnT>
                      <a:noFill/>
                    </a:lnT>
                    <a:lnB>
                      <a:noFill/>
                    </a:lnB>
                  </a:tcPr>
                </a:tc>
                <a:tc>
                  <a:txBody>
                    <a:bodyPr/>
                    <a:lstStyle/>
                    <a:p>
                      <a:pPr algn="ctr" fontAlgn="b"/>
                      <a:r>
                        <a:rPr lang="fi-FI" sz="1400" b="1" i="0" u="none" strike="noStrike">
                          <a:solidFill>
                            <a:srgbClr val="000000"/>
                          </a:solidFill>
                          <a:effectLst/>
                          <a:latin typeface="Calibri" panose="020F0502020204030204" pitchFamily="34" charset="0"/>
                        </a:rPr>
                        <a:t>14 %</a:t>
                      </a:r>
                    </a:p>
                  </a:txBody>
                  <a:tcPr marL="9525" marR="9525" marT="9525" marB="0" anchor="b">
                    <a:lnL>
                      <a:noFill/>
                    </a:lnL>
                    <a:lnR>
                      <a:noFill/>
                    </a:lnR>
                    <a:lnT>
                      <a:noFill/>
                    </a:lnT>
                    <a:lnB>
                      <a:noFill/>
                    </a:lnB>
                  </a:tcPr>
                </a:tc>
                <a:tc>
                  <a:txBody>
                    <a:bodyPr/>
                    <a:lstStyle/>
                    <a:p>
                      <a:pPr algn="ctr" fontAlgn="b"/>
                      <a:r>
                        <a:rPr lang="fi-FI" sz="1400" b="1" i="0" u="none" strike="noStrike">
                          <a:solidFill>
                            <a:srgbClr val="000000"/>
                          </a:solidFill>
                          <a:effectLst/>
                          <a:latin typeface="Calibri" panose="020F0502020204030204" pitchFamily="34" charset="0"/>
                        </a:rPr>
                        <a:t>25 %</a:t>
                      </a:r>
                    </a:p>
                  </a:txBody>
                  <a:tcPr marL="9525" marR="9525" marT="9525" marB="0" anchor="b">
                    <a:lnL>
                      <a:noFill/>
                    </a:lnL>
                    <a:lnR>
                      <a:noFill/>
                    </a:lnR>
                    <a:lnT>
                      <a:noFill/>
                    </a:lnT>
                    <a:lnB>
                      <a:noFill/>
                    </a:lnB>
                  </a:tcPr>
                </a:tc>
                <a:extLst>
                  <a:ext uri="{0D108BD9-81ED-4DB2-BD59-A6C34878D82A}">
                    <a16:rowId xmlns:a16="http://schemas.microsoft.com/office/drawing/2014/main" val="3739014444"/>
                  </a:ext>
                </a:extLst>
              </a:tr>
              <a:tr h="346101">
                <a:tc>
                  <a:txBody>
                    <a:bodyPr/>
                    <a:lstStyle/>
                    <a:p>
                      <a:pPr algn="l" fontAlgn="b"/>
                      <a:r>
                        <a:rPr lang="fi-FI" sz="1400" b="0" i="0" u="none" strike="noStrike">
                          <a:solidFill>
                            <a:srgbClr val="000000"/>
                          </a:solidFill>
                          <a:effectLst/>
                          <a:latin typeface="Calibri" panose="020F0502020204030204" pitchFamily="34" charset="0"/>
                        </a:rPr>
                        <a:t>Luxemburg</a:t>
                      </a:r>
                    </a:p>
                  </a:txBody>
                  <a:tcPr marL="9525" marR="9525" marT="9525" marB="0" anchor="b">
                    <a:lnL>
                      <a:noFill/>
                    </a:lnL>
                    <a:lnR>
                      <a:noFill/>
                    </a:lnR>
                    <a:lnT>
                      <a:noFill/>
                    </a:lnT>
                    <a:lnB>
                      <a:noFill/>
                    </a:lnB>
                  </a:tcPr>
                </a:tc>
                <a:tc>
                  <a:txBody>
                    <a:bodyPr/>
                    <a:lstStyle/>
                    <a:p>
                      <a:pPr algn="l" fontAlgn="b"/>
                      <a:r>
                        <a:rPr lang="fi-FI" sz="1400" b="0" i="0" u="none" strike="noStrike">
                          <a:solidFill>
                            <a:srgbClr val="000000"/>
                          </a:solidFill>
                          <a:effectLst/>
                          <a:latin typeface="Calibri" panose="020F0502020204030204" pitchFamily="34" charset="0"/>
                        </a:rPr>
                        <a:t>Unkari</a:t>
                      </a:r>
                    </a:p>
                  </a:txBody>
                  <a:tcPr marL="9525" marR="9525" marT="9525" marB="0" anchor="b">
                    <a:lnL>
                      <a:noFill/>
                    </a:lnL>
                    <a:lnR>
                      <a:noFill/>
                    </a:lnR>
                    <a:lnT>
                      <a:noFill/>
                    </a:lnT>
                    <a:lnB>
                      <a:noFill/>
                    </a:lnB>
                  </a:tcPr>
                </a:tc>
                <a:tc>
                  <a:txBody>
                    <a:bodyPr/>
                    <a:lstStyle/>
                    <a:p>
                      <a:pPr algn="l" fontAlgn="b"/>
                      <a:r>
                        <a:rPr lang="fi-FI" sz="1400" b="0" i="0" u="none" strike="noStrike">
                          <a:solidFill>
                            <a:srgbClr val="000000"/>
                          </a:solidFill>
                          <a:effectLst/>
                          <a:latin typeface="Calibri" panose="020F0502020204030204" pitchFamily="34" charset="0"/>
                        </a:rPr>
                        <a:t>Belgia</a:t>
                      </a:r>
                    </a:p>
                  </a:txBody>
                  <a:tcPr marL="9525" marR="9525" marT="9525" marB="0" anchor="b">
                    <a:lnL>
                      <a:noFill/>
                    </a:lnL>
                    <a:lnR>
                      <a:noFill/>
                    </a:lnR>
                    <a:lnT>
                      <a:noFill/>
                    </a:lnT>
                    <a:lnB>
                      <a:noFill/>
                    </a:lnB>
                  </a:tcPr>
                </a:tc>
                <a:tc>
                  <a:txBody>
                    <a:bodyPr/>
                    <a:lstStyle/>
                    <a:p>
                      <a:pPr algn="l" fontAlgn="b"/>
                      <a:r>
                        <a:rPr lang="fi-FI" sz="1400" b="0" i="0" u="none" strike="noStrike">
                          <a:solidFill>
                            <a:srgbClr val="000000"/>
                          </a:solidFill>
                          <a:effectLst/>
                          <a:latin typeface="Calibri" panose="020F0502020204030204" pitchFamily="34" charset="0"/>
                        </a:rPr>
                        <a:t>Saksa</a:t>
                      </a:r>
                    </a:p>
                  </a:txBody>
                  <a:tcPr marL="9525" marR="9525" marT="9525" marB="0" anchor="b">
                    <a:lnL>
                      <a:noFill/>
                    </a:lnL>
                    <a:lnR>
                      <a:noFill/>
                    </a:lnR>
                    <a:lnT>
                      <a:noFill/>
                    </a:lnT>
                    <a:lnB>
                      <a:noFill/>
                    </a:lnB>
                  </a:tcPr>
                </a:tc>
                <a:tc>
                  <a:txBody>
                    <a:bodyPr/>
                    <a:lstStyle/>
                    <a:p>
                      <a:pPr algn="l" fontAlgn="b"/>
                      <a:r>
                        <a:rPr lang="fi-FI" sz="1400" b="0" i="0" u="none" strike="noStrike">
                          <a:solidFill>
                            <a:srgbClr val="000000"/>
                          </a:solidFill>
                          <a:effectLst/>
                          <a:latin typeface="Calibri" panose="020F0502020204030204" pitchFamily="34" charset="0"/>
                        </a:rPr>
                        <a:t>Puola</a:t>
                      </a:r>
                    </a:p>
                  </a:txBody>
                  <a:tcPr marL="9525" marR="9525" marT="9525" marB="0" anchor="b">
                    <a:lnL>
                      <a:noFill/>
                    </a:lnL>
                    <a:lnR>
                      <a:noFill/>
                    </a:lnR>
                    <a:lnT>
                      <a:noFill/>
                    </a:lnT>
                    <a:lnB>
                      <a:noFill/>
                    </a:lnB>
                  </a:tcPr>
                </a:tc>
                <a:tc>
                  <a:txBody>
                    <a:bodyPr/>
                    <a:lstStyle/>
                    <a:p>
                      <a:pPr algn="l" fontAlgn="b"/>
                      <a:r>
                        <a:rPr lang="fi-FI" sz="1400" b="0" i="0" u="none" strike="noStrike">
                          <a:solidFill>
                            <a:srgbClr val="000000"/>
                          </a:solidFill>
                          <a:effectLst/>
                          <a:latin typeface="Calibri" panose="020F0502020204030204" pitchFamily="34" charset="0"/>
                        </a:rPr>
                        <a:t>Romania</a:t>
                      </a:r>
                    </a:p>
                  </a:txBody>
                  <a:tcPr marL="9525" marR="9525" marT="9525" marB="0" anchor="b">
                    <a:lnL>
                      <a:noFill/>
                    </a:lnL>
                    <a:lnR>
                      <a:noFill/>
                    </a:lnR>
                    <a:lnT>
                      <a:noFill/>
                    </a:lnT>
                    <a:lnB>
                      <a:noFill/>
                    </a:lnB>
                  </a:tcPr>
                </a:tc>
                <a:tc>
                  <a:txBody>
                    <a:bodyPr/>
                    <a:lstStyle/>
                    <a:p>
                      <a:pPr algn="l" fontAlgn="b"/>
                      <a:r>
                        <a:rPr lang="fi-FI" sz="1400" b="0" i="0" u="none" strike="noStrike" dirty="0">
                          <a:solidFill>
                            <a:srgbClr val="000000"/>
                          </a:solidFill>
                          <a:effectLst/>
                          <a:latin typeface="Calibri" panose="020F0502020204030204" pitchFamily="34" charset="0"/>
                        </a:rPr>
                        <a:t>Slovenia</a:t>
                      </a:r>
                    </a:p>
                  </a:txBody>
                  <a:tcPr marL="9525" marR="9525" marT="9525" marB="0" anchor="b">
                    <a:lnL>
                      <a:noFill/>
                    </a:lnL>
                    <a:lnR>
                      <a:noFill/>
                    </a:lnR>
                    <a:lnT>
                      <a:noFill/>
                    </a:lnT>
                    <a:lnB>
                      <a:noFill/>
                    </a:lnB>
                  </a:tcPr>
                </a:tc>
                <a:tc>
                  <a:txBody>
                    <a:bodyPr/>
                    <a:lstStyle/>
                    <a:p>
                      <a:pPr algn="l" fontAlgn="b"/>
                      <a:r>
                        <a:rPr lang="fi-FI" sz="1400" b="0" i="0" u="none" strike="noStrike">
                          <a:solidFill>
                            <a:srgbClr val="000000"/>
                          </a:solidFill>
                          <a:effectLst/>
                          <a:latin typeface="Calibri" panose="020F0502020204030204" pitchFamily="34" charset="0"/>
                        </a:rPr>
                        <a:t>Ranska</a:t>
                      </a:r>
                    </a:p>
                  </a:txBody>
                  <a:tcPr marL="9525" marR="9525" marT="9525" marB="0" anchor="b">
                    <a:lnL>
                      <a:noFill/>
                    </a:lnL>
                    <a:lnR>
                      <a:noFill/>
                    </a:lnR>
                    <a:lnT>
                      <a:noFill/>
                    </a:lnT>
                    <a:lnB>
                      <a:noFill/>
                    </a:lnB>
                  </a:tcPr>
                </a:tc>
                <a:tc>
                  <a:txBody>
                    <a:bodyPr/>
                    <a:lstStyle/>
                    <a:p>
                      <a:pPr algn="l" fontAlgn="b"/>
                      <a:r>
                        <a:rPr lang="fi-FI" sz="1400" b="0" i="0" u="none" strike="noStrike">
                          <a:solidFill>
                            <a:srgbClr val="000000"/>
                          </a:solidFill>
                          <a:effectLst/>
                          <a:latin typeface="Calibri" panose="020F0502020204030204" pitchFamily="34" charset="0"/>
                        </a:rPr>
                        <a:t>Islanti</a:t>
                      </a:r>
                    </a:p>
                  </a:txBody>
                  <a:tcPr marL="9525" marR="9525" marT="9525" marB="0" anchor="b">
                    <a:lnL>
                      <a:noFill/>
                    </a:lnL>
                    <a:lnR>
                      <a:noFill/>
                    </a:lnR>
                    <a:lnT>
                      <a:noFill/>
                    </a:lnT>
                    <a:lnB>
                      <a:noFill/>
                    </a:lnB>
                  </a:tcPr>
                </a:tc>
                <a:tc>
                  <a:txBody>
                    <a:bodyPr/>
                    <a:lstStyle/>
                    <a:p>
                      <a:pPr algn="l" fontAlgn="b"/>
                      <a:r>
                        <a:rPr lang="fi-FI" sz="1400" b="0" i="0" u="none" strike="noStrike">
                          <a:solidFill>
                            <a:srgbClr val="000000"/>
                          </a:solidFill>
                          <a:effectLst/>
                          <a:latin typeface="Calibri" panose="020F0502020204030204" pitchFamily="34" charset="0"/>
                        </a:rPr>
                        <a:t>Norja</a:t>
                      </a:r>
                    </a:p>
                  </a:txBody>
                  <a:tcPr marL="9525" marR="9525" marT="9525" marB="0" anchor="b">
                    <a:lnL>
                      <a:noFill/>
                    </a:lnL>
                    <a:lnR>
                      <a:noFill/>
                    </a:lnR>
                    <a:lnT>
                      <a:noFill/>
                    </a:lnT>
                    <a:lnB>
                      <a:noFill/>
                    </a:lnB>
                  </a:tcPr>
                </a:tc>
                <a:tc>
                  <a:txBody>
                    <a:bodyPr/>
                    <a:lstStyle/>
                    <a:p>
                      <a:pPr algn="l" fontAlgn="b"/>
                      <a:r>
                        <a:rPr lang="fi-FI" sz="1400" b="0" i="0" u="none" strike="noStrike">
                          <a:solidFill>
                            <a:srgbClr val="000000"/>
                          </a:solidFill>
                          <a:effectLst/>
                          <a:latin typeface="Calibri" panose="020F0502020204030204" pitchFamily="34" charset="0"/>
                        </a:rPr>
                        <a:t>Kreikka</a:t>
                      </a:r>
                    </a:p>
                  </a:txBody>
                  <a:tcPr marL="9525" marR="9525" marT="9525" marB="0" anchor="b">
                    <a:lnL>
                      <a:noFill/>
                    </a:lnL>
                    <a:lnR>
                      <a:noFill/>
                    </a:lnR>
                    <a:lnT>
                      <a:noFill/>
                    </a:lnT>
                    <a:lnB>
                      <a:noFill/>
                    </a:lnB>
                  </a:tcPr>
                </a:tc>
                <a:tc>
                  <a:txBody>
                    <a:bodyPr/>
                    <a:lstStyle/>
                    <a:p>
                      <a:pPr algn="l" fontAlgn="b"/>
                      <a:r>
                        <a:rPr lang="fi-FI" sz="1400" b="0" i="0" u="none" strike="noStrike">
                          <a:solidFill>
                            <a:srgbClr val="000000"/>
                          </a:solidFill>
                          <a:effectLst/>
                          <a:latin typeface="Calibri" panose="020F0502020204030204" pitchFamily="34" charset="0"/>
                        </a:rPr>
                        <a:t>*Irlanti</a:t>
                      </a:r>
                    </a:p>
                  </a:txBody>
                  <a:tcPr marL="9525" marR="9525" marT="9525" marB="0" anchor="b">
                    <a:lnL>
                      <a:noFill/>
                    </a:lnL>
                    <a:lnR>
                      <a:noFill/>
                    </a:lnR>
                    <a:lnT>
                      <a:noFill/>
                    </a:lnT>
                    <a:lnB>
                      <a:noFill/>
                    </a:lnB>
                  </a:tcPr>
                </a:tc>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fi-FI" sz="1400" b="0" i="0" u="none" strike="noStrike">
                          <a:solidFill>
                            <a:srgbClr val="000000"/>
                          </a:solidFill>
                          <a:effectLst/>
                          <a:latin typeface="Calibri" panose="020F0502020204030204" pitchFamily="34" charset="0"/>
                        </a:rPr>
                        <a:t>Tanska</a:t>
                      </a:r>
                    </a:p>
                  </a:txBody>
                  <a:tcPr marL="9525" marR="9525" marT="9525" marB="0" anchor="b">
                    <a:lnL>
                      <a:noFill/>
                    </a:lnL>
                    <a:lnR>
                      <a:noFill/>
                    </a:lnR>
                    <a:lnT>
                      <a:noFill/>
                    </a:lnT>
                    <a:lnB>
                      <a:noFill/>
                    </a:lnB>
                  </a:tcPr>
                </a:tc>
                <a:extLst>
                  <a:ext uri="{0D108BD9-81ED-4DB2-BD59-A6C34878D82A}">
                    <a16:rowId xmlns:a16="http://schemas.microsoft.com/office/drawing/2014/main" val="1372999288"/>
                  </a:ext>
                </a:extLst>
              </a:tr>
              <a:tr h="346101">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fi-FI" sz="1400" b="0" i="0" u="none" strike="noStrike">
                          <a:solidFill>
                            <a:srgbClr val="000000"/>
                          </a:solidFill>
                          <a:effectLst/>
                          <a:latin typeface="Calibri" panose="020F0502020204030204" pitchFamily="34" charset="0"/>
                        </a:rPr>
                        <a:t>Portugali</a:t>
                      </a:r>
                    </a:p>
                  </a:txBody>
                  <a:tcPr marL="9525" marR="9525" marT="9525" marB="0" anchor="b">
                    <a:lnL>
                      <a:noFill/>
                    </a:lnL>
                    <a:lnR>
                      <a:noFill/>
                    </a:lnR>
                    <a:lnT>
                      <a:noFill/>
                    </a:lnT>
                    <a:lnB>
                      <a:noFill/>
                    </a:lnB>
                  </a:tcPr>
                </a:tc>
                <a:tc>
                  <a:txBody>
                    <a:bodyPr/>
                    <a:lstStyle/>
                    <a:p>
                      <a:pPr algn="l" fontAlgn="b"/>
                      <a:r>
                        <a:rPr lang="fi-FI" sz="1400" b="0" i="0" u="none" strike="noStrike">
                          <a:solidFill>
                            <a:srgbClr val="000000"/>
                          </a:solidFill>
                          <a:effectLst/>
                          <a:latin typeface="Calibri" panose="020F0502020204030204" pitchFamily="34" charset="0"/>
                        </a:rPr>
                        <a:t>Malta</a:t>
                      </a:r>
                    </a:p>
                  </a:txBody>
                  <a:tcPr marL="9525" marR="9525" marT="9525" marB="0" anchor="b">
                    <a:lnL>
                      <a:noFill/>
                    </a:lnL>
                    <a:lnR>
                      <a:noFill/>
                    </a:lnR>
                    <a:lnT>
                      <a:noFill/>
                    </a:lnT>
                    <a:lnB>
                      <a:noFill/>
                    </a:lnB>
                  </a:tcPr>
                </a:tc>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fi-FI" sz="1400" b="0" i="0" u="none" strike="noStrike">
                          <a:solidFill>
                            <a:srgbClr val="000000"/>
                          </a:solidFill>
                          <a:effectLst/>
                          <a:latin typeface="Calibri" panose="020F0502020204030204" pitchFamily="34" charset="0"/>
                        </a:rPr>
                        <a:t>Liettua</a:t>
                      </a:r>
                    </a:p>
                  </a:txBody>
                  <a:tcPr marL="9525" marR="9525" marT="9525" marB="0" anchor="b">
                    <a:lnL>
                      <a:noFill/>
                    </a:lnL>
                    <a:lnR>
                      <a:noFill/>
                    </a:lnR>
                    <a:lnT>
                      <a:noFill/>
                    </a:lnT>
                    <a:lnB>
                      <a:noFill/>
                    </a:lnB>
                  </a:tcPr>
                </a:tc>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fi-FI" sz="1400" b="0" i="0" u="none" strike="noStrike">
                          <a:solidFill>
                            <a:srgbClr val="000000"/>
                          </a:solidFill>
                          <a:effectLst/>
                          <a:latin typeface="Calibri" panose="020F0502020204030204" pitchFamily="34" charset="0"/>
                        </a:rPr>
                        <a:t>Espanja</a:t>
                      </a:r>
                    </a:p>
                  </a:txBody>
                  <a:tcPr marL="9525" marR="9525" marT="9525" marB="0" anchor="b">
                    <a:lnL>
                      <a:noFill/>
                    </a:lnL>
                    <a:lnR>
                      <a:noFill/>
                    </a:lnR>
                    <a:lnT>
                      <a:noFill/>
                    </a:lnT>
                    <a:lnB>
                      <a:noFill/>
                    </a:lnB>
                  </a:tcPr>
                </a:tc>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fi-FI" sz="1400" b="0" i="0" u="none" strike="noStrike">
                          <a:solidFill>
                            <a:srgbClr val="000000"/>
                          </a:solidFill>
                          <a:effectLst/>
                          <a:latin typeface="Calibri" panose="020F0502020204030204" pitchFamily="34" charset="0"/>
                        </a:rPr>
                        <a:t>Ruotsi</a:t>
                      </a:r>
                    </a:p>
                  </a:txBody>
                  <a:tcPr marL="9525" marR="9525" marT="9525" marB="0" anchor="b">
                    <a:lnL>
                      <a:noFill/>
                    </a:lnL>
                    <a:lnR>
                      <a:noFill/>
                    </a:lnR>
                    <a:lnT>
                      <a:noFill/>
                    </a:lnT>
                    <a:lnB>
                      <a:noFill/>
                    </a:lnB>
                  </a:tcPr>
                </a:tc>
                <a:tc>
                  <a:txBody>
                    <a:bodyPr/>
                    <a:lstStyle/>
                    <a:p>
                      <a:pPr algn="l" fontAlgn="b"/>
                      <a:r>
                        <a:rPr lang="fi-FI" sz="1400" b="0" i="0" u="none" strike="noStrike">
                          <a:solidFill>
                            <a:srgbClr val="000000"/>
                          </a:solidFill>
                          <a:effectLst/>
                          <a:latin typeface="Calibri" panose="020F0502020204030204" pitchFamily="34" charset="0"/>
                        </a:rPr>
                        <a:t>Kroatia</a:t>
                      </a:r>
                    </a:p>
                  </a:txBody>
                  <a:tcPr marL="9525" marR="9525" marT="9525" marB="0" anchor="b">
                    <a:lnL>
                      <a:noFill/>
                    </a:lnL>
                    <a:lnR>
                      <a:noFill/>
                    </a:lnR>
                    <a:lnT>
                      <a:noFill/>
                    </a:lnT>
                    <a:lnB>
                      <a:noFill/>
                    </a:lnB>
                  </a:tcPr>
                </a:tc>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996088418"/>
                  </a:ext>
                </a:extLst>
              </a:tr>
              <a:tr h="346101">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fi-FI" sz="1400" b="0" i="0" u="none" strike="noStrike">
                          <a:solidFill>
                            <a:srgbClr val="000000"/>
                          </a:solidFill>
                          <a:effectLst/>
                          <a:latin typeface="Calibri" panose="020F0502020204030204" pitchFamily="34" charset="0"/>
                        </a:rPr>
                        <a:t>Bulgaria</a:t>
                      </a:r>
                    </a:p>
                  </a:txBody>
                  <a:tcPr marL="9525" marR="9525" marT="9525" marB="0" anchor="b">
                    <a:lnL>
                      <a:noFill/>
                    </a:lnL>
                    <a:lnR>
                      <a:noFill/>
                    </a:lnR>
                    <a:lnT>
                      <a:noFill/>
                    </a:lnT>
                    <a:lnB>
                      <a:noFill/>
                    </a:lnB>
                  </a:tcPr>
                </a:tc>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fi-FI" sz="1400" b="0" i="0" u="none" strike="noStrike">
                          <a:solidFill>
                            <a:srgbClr val="000000"/>
                          </a:solidFill>
                          <a:effectLst/>
                          <a:latin typeface="Calibri" panose="020F0502020204030204" pitchFamily="34" charset="0"/>
                        </a:rPr>
                        <a:t>Italia</a:t>
                      </a:r>
                    </a:p>
                  </a:txBody>
                  <a:tcPr marL="9525" marR="9525" marT="9525" marB="0" anchor="b">
                    <a:lnL>
                      <a:noFill/>
                    </a:lnL>
                    <a:lnR>
                      <a:noFill/>
                    </a:lnR>
                    <a:lnT>
                      <a:noFill/>
                    </a:lnT>
                    <a:lnB>
                      <a:noFill/>
                    </a:lnB>
                  </a:tcPr>
                </a:tc>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fi-FI" sz="1400" b="0" i="0" u="none" strike="noStrike">
                          <a:solidFill>
                            <a:srgbClr val="000000"/>
                          </a:solidFill>
                          <a:effectLst/>
                          <a:latin typeface="Calibri" panose="020F0502020204030204" pitchFamily="34" charset="0"/>
                        </a:rPr>
                        <a:t>Latvia</a:t>
                      </a:r>
                    </a:p>
                  </a:txBody>
                  <a:tcPr marL="9525" marR="9525" marT="9525" marB="0" anchor="b">
                    <a:lnL>
                      <a:noFill/>
                    </a:lnL>
                    <a:lnR>
                      <a:noFill/>
                    </a:lnR>
                    <a:lnT>
                      <a:noFill/>
                    </a:lnT>
                    <a:lnB>
                      <a:noFill/>
                    </a:lnB>
                  </a:tcPr>
                </a:tc>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994430544"/>
                  </a:ext>
                </a:extLst>
              </a:tr>
              <a:tr h="346101">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gridSpan="2">
                  <a:txBody>
                    <a:bodyPr/>
                    <a:lstStyle/>
                    <a:p>
                      <a:pPr algn="l" fontAlgn="b"/>
                      <a:r>
                        <a:rPr lang="fi-FI" sz="1400" b="0" i="0" u="none" strike="noStrike">
                          <a:solidFill>
                            <a:srgbClr val="000000"/>
                          </a:solidFill>
                          <a:effectLst/>
                          <a:latin typeface="Calibri" panose="020F0502020204030204" pitchFamily="34" charset="0"/>
                        </a:rPr>
                        <a:t>Alankomaat</a:t>
                      </a:r>
                    </a:p>
                  </a:txBody>
                  <a:tcPr marL="9525" marR="9525" marT="9525" marB="0" anchor="b">
                    <a:lnL>
                      <a:noFill/>
                    </a:lnL>
                    <a:lnR>
                      <a:noFill/>
                    </a:lnR>
                    <a:lnT>
                      <a:noFill/>
                    </a:lnT>
                    <a:lnB>
                      <a:noFill/>
                    </a:lnB>
                  </a:tcPr>
                </a:tc>
                <a:tc hMerge="1">
                  <a:txBody>
                    <a:bodyPr/>
                    <a:lstStyle/>
                    <a:p>
                      <a:endParaRPr lang="fi-FI"/>
                    </a:p>
                  </a:txBody>
                  <a:tcPr/>
                </a:tc>
                <a:tc>
                  <a:txBody>
                    <a:bodyPr/>
                    <a:lstStyle/>
                    <a:p>
                      <a:pPr algn="l" fontAlgn="b"/>
                      <a:r>
                        <a:rPr lang="fi-FI" sz="1400" b="0" i="0" u="none" strike="noStrike">
                          <a:solidFill>
                            <a:srgbClr val="000000"/>
                          </a:solidFill>
                          <a:effectLst/>
                          <a:latin typeface="Calibri" panose="020F0502020204030204" pitchFamily="34" charset="0"/>
                        </a:rPr>
                        <a:t>Slovakia</a:t>
                      </a:r>
                    </a:p>
                  </a:txBody>
                  <a:tcPr marL="9525" marR="9525" marT="9525" marB="0" anchor="b">
                    <a:lnL>
                      <a:noFill/>
                    </a:lnL>
                    <a:lnR>
                      <a:noFill/>
                    </a:lnR>
                    <a:lnT>
                      <a:noFill/>
                    </a:lnT>
                    <a:lnB>
                      <a:noFill/>
                    </a:lnB>
                  </a:tcPr>
                </a:tc>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486212236"/>
                  </a:ext>
                </a:extLst>
              </a:tr>
              <a:tr h="346101">
                <a:tc>
                  <a:txBody>
                    <a:bodyPr/>
                    <a:lstStyle/>
                    <a:p>
                      <a:pPr algn="l" fontAlgn="b"/>
                      <a:endParaRPr lang="fi-FI" sz="14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fi-FI" sz="1400" b="0" i="0" u="none" strike="noStrike">
                          <a:solidFill>
                            <a:srgbClr val="000000"/>
                          </a:solidFill>
                          <a:effectLst/>
                          <a:latin typeface="Calibri" panose="020F0502020204030204" pitchFamily="34" charset="0"/>
                        </a:rPr>
                        <a:t>Viro</a:t>
                      </a:r>
                    </a:p>
                  </a:txBody>
                  <a:tcPr marL="9525" marR="9525" marT="9525" marB="0" anchor="b">
                    <a:lnL>
                      <a:noFill/>
                    </a:lnL>
                    <a:lnR>
                      <a:noFill/>
                    </a:lnR>
                    <a:lnT>
                      <a:noFill/>
                    </a:lnT>
                    <a:lnB>
                      <a:noFill/>
                    </a:lnB>
                  </a:tcPr>
                </a:tc>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fi-FI" sz="1400" b="0" i="0" u="none" strike="noStrike">
                          <a:solidFill>
                            <a:srgbClr val="000000"/>
                          </a:solidFill>
                          <a:effectLst/>
                          <a:latin typeface="Calibri" panose="020F0502020204030204" pitchFamily="34" charset="0"/>
                        </a:rPr>
                        <a:t>Itävalta</a:t>
                      </a:r>
                    </a:p>
                  </a:txBody>
                  <a:tcPr marL="9525" marR="9525" marT="9525" marB="0" anchor="b">
                    <a:lnL>
                      <a:noFill/>
                    </a:lnL>
                    <a:lnR>
                      <a:noFill/>
                    </a:lnR>
                    <a:lnT>
                      <a:noFill/>
                    </a:lnT>
                    <a:lnB>
                      <a:noFill/>
                    </a:lnB>
                  </a:tcPr>
                </a:tc>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321921350"/>
                  </a:ext>
                </a:extLst>
              </a:tr>
              <a:tr h="346101">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fi-FI" sz="1400" b="0" i="0" u="none" strike="noStrike">
                          <a:solidFill>
                            <a:srgbClr val="000000"/>
                          </a:solidFill>
                          <a:effectLst/>
                          <a:latin typeface="Calibri" panose="020F0502020204030204" pitchFamily="34" charset="0"/>
                        </a:rPr>
                        <a:t>Kypros</a:t>
                      </a:r>
                    </a:p>
                  </a:txBody>
                  <a:tcPr marL="9525" marR="9525" marT="9525" marB="0" anchor="b">
                    <a:lnL>
                      <a:noFill/>
                    </a:lnL>
                    <a:lnR>
                      <a:noFill/>
                    </a:lnR>
                    <a:lnT>
                      <a:noFill/>
                    </a:lnT>
                    <a:lnB>
                      <a:noFill/>
                    </a:lnB>
                  </a:tcPr>
                </a:tc>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fi-FI" sz="1400" b="0" i="0" u="none" strike="noStrike" dirty="0" err="1">
                          <a:solidFill>
                            <a:srgbClr val="000000"/>
                          </a:solidFill>
                          <a:effectLst/>
                          <a:latin typeface="Calibri" panose="020F0502020204030204" pitchFamily="34" charset="0"/>
                        </a:rPr>
                        <a:t>Tsekki</a:t>
                      </a:r>
                      <a:endParaRPr lang="fi-FI" sz="14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317768606"/>
                  </a:ext>
                </a:extLst>
              </a:tr>
              <a:tr h="346101">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fi-FI" sz="1400" b="0" i="0" u="none" strike="noStrike">
                          <a:solidFill>
                            <a:srgbClr val="000000"/>
                          </a:solidFill>
                          <a:effectLst/>
                          <a:latin typeface="Calibri" panose="020F0502020204030204" pitchFamily="34" charset="0"/>
                        </a:rPr>
                        <a:t>**Suomi</a:t>
                      </a:r>
                    </a:p>
                  </a:txBody>
                  <a:tcPr marL="9525" marR="9525" marT="9525" marB="0" anchor="b">
                    <a:lnL>
                      <a:noFill/>
                    </a:lnL>
                    <a:lnR>
                      <a:noFill/>
                    </a:lnR>
                    <a:lnT>
                      <a:noFill/>
                    </a:lnT>
                    <a:lnB>
                      <a:noFill/>
                    </a:lnB>
                    <a:solidFill>
                      <a:srgbClr val="FFFF00"/>
                    </a:solidFill>
                  </a:tcPr>
                </a:tc>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fi-FI"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fi-FI" sz="14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020446550"/>
                  </a:ext>
                </a:extLst>
              </a:tr>
            </a:tbl>
          </a:graphicData>
        </a:graphic>
      </p:graphicFrame>
      <p:cxnSp>
        <p:nvCxnSpPr>
          <p:cNvPr id="10" name="Suora nuoliyhdysviiva 9">
            <a:extLst>
              <a:ext uri="{FF2B5EF4-FFF2-40B4-BE49-F238E27FC236}">
                <a16:creationId xmlns:a16="http://schemas.microsoft.com/office/drawing/2014/main" id="{FE51F826-2098-F84C-5B0D-C56DAB1D9FA5}"/>
              </a:ext>
            </a:extLst>
          </p:cNvPr>
          <p:cNvCxnSpPr>
            <a:cxnSpLocks/>
          </p:cNvCxnSpPr>
          <p:nvPr/>
        </p:nvCxnSpPr>
        <p:spPr>
          <a:xfrm flipV="1">
            <a:off x="6923314" y="2240782"/>
            <a:ext cx="2914022" cy="2240783"/>
          </a:xfrm>
          <a:prstGeom prst="straightConnector1">
            <a:avLst/>
          </a:prstGeom>
          <a:ln w="508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6" name="Tekstiruutu 15">
            <a:extLst>
              <a:ext uri="{FF2B5EF4-FFF2-40B4-BE49-F238E27FC236}">
                <a16:creationId xmlns:a16="http://schemas.microsoft.com/office/drawing/2014/main" id="{4641A043-C606-23FA-6644-126A6329423B}"/>
              </a:ext>
            </a:extLst>
          </p:cNvPr>
          <p:cNvSpPr txBox="1"/>
          <p:nvPr/>
        </p:nvSpPr>
        <p:spPr>
          <a:xfrm>
            <a:off x="8835215" y="3696735"/>
            <a:ext cx="2780680" cy="1569660"/>
          </a:xfrm>
          <a:prstGeom prst="rect">
            <a:avLst/>
          </a:prstGeom>
          <a:solidFill>
            <a:srgbClr val="2A487F"/>
          </a:solidFill>
        </p:spPr>
        <p:txBody>
          <a:bodyPr wrap="square" rtlCol="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fi-FI" sz="1200" b="1" i="0" u="none" strike="noStrike" kern="1200" cap="none" spc="0" normalizeH="0" baseline="0" noProof="0" dirty="0">
                <a:ln>
                  <a:noFill/>
                </a:ln>
                <a:solidFill>
                  <a:srgbClr val="FFFFFF"/>
                </a:solidFill>
                <a:effectLst/>
                <a:uLnTx/>
                <a:uFillTx/>
                <a:latin typeface="Verdana"/>
                <a:ea typeface="+mn-ea"/>
                <a:cs typeface="+mn-cs"/>
              </a:rPr>
              <a:t>Suomi on nostamassa majoitustoiminnan alv-kantaa 10 prosentista 14 prosenttiin v.2025. Suomesta on siten tulossa ETA-maiden toiseksi kirein verottaja hotellien arvonlisäverokannan suhteen!  </a:t>
            </a:r>
          </a:p>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fi-FI" sz="1200" b="1" i="0" u="none" strike="noStrike" kern="1200" cap="none" spc="0" normalizeH="0" baseline="0" noProof="0" dirty="0">
              <a:ln>
                <a:noFill/>
              </a:ln>
              <a:solidFill>
                <a:srgbClr val="FFFFFF"/>
              </a:solidFill>
              <a:effectLst/>
              <a:uLnTx/>
              <a:uFillTx/>
              <a:latin typeface="Verdana"/>
              <a:ea typeface="+mn-ea"/>
              <a:cs typeface="+mn-cs"/>
            </a:endParaRPr>
          </a:p>
        </p:txBody>
      </p:sp>
    </p:spTree>
    <p:extLst>
      <p:ext uri="{BB962C8B-B14F-4D97-AF65-F5344CB8AC3E}">
        <p14:creationId xmlns:p14="http://schemas.microsoft.com/office/powerpoint/2010/main" val="271927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Lst>
  </p:timing>
</p:sld>
</file>

<file path=ppt/theme/theme1.xml><?xml version="1.0" encoding="utf-8"?>
<a:theme xmlns:a="http://schemas.openxmlformats.org/drawingml/2006/main" name="1_Powerpoint_pohja_kuvallinen16_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TK">
    <a:dk1>
      <a:sysClr val="windowText" lastClr="000000"/>
    </a:dk1>
    <a:lt1>
      <a:sysClr val="window" lastClr="FFFFFF"/>
    </a:lt1>
    <a:dk2>
      <a:srgbClr val="000000"/>
    </a:dk2>
    <a:lt2>
      <a:srgbClr val="FFFFFF"/>
    </a:lt2>
    <a:accent1>
      <a:srgbClr val="1668B1"/>
    </a:accent1>
    <a:accent2>
      <a:srgbClr val="DB3334"/>
    </a:accent2>
    <a:accent3>
      <a:srgbClr val="FFDC0D"/>
    </a:accent3>
    <a:accent4>
      <a:srgbClr val="52BE42"/>
    </a:accent4>
    <a:accent5>
      <a:srgbClr val="F29C33"/>
    </a:accent5>
    <a:accent6>
      <a:srgbClr val="00A4E8"/>
    </a:accent6>
    <a:hlink>
      <a:srgbClr val="0000FF"/>
    </a:hlink>
    <a:folHlink>
      <a:srgbClr val="800080"/>
    </a:folHlink>
  </a:clrScheme>
  <a:fontScheme name="TK">
    <a:majorFont>
      <a:latin typeface="Arial"/>
      <a:ea typeface=""/>
      <a:cs typeface=""/>
    </a:majorFont>
    <a:minorFont>
      <a:latin typeface="Arial"/>
      <a:ea typeface=""/>
      <a:cs typeface=""/>
    </a:minorFont>
  </a:fontScheme>
  <a:fmtScheme name="Alkuperäine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Visita">
    <a:dk1>
      <a:srgbClr val="000000"/>
    </a:dk1>
    <a:lt1>
      <a:srgbClr val="FFFFFF"/>
    </a:lt1>
    <a:dk2>
      <a:srgbClr val="646262"/>
    </a:dk2>
    <a:lt2>
      <a:srgbClr val="E2E2E4"/>
    </a:lt2>
    <a:accent1>
      <a:srgbClr val="AABD00"/>
    </a:accent1>
    <a:accent2>
      <a:srgbClr val="7EC72F"/>
    </a:accent2>
    <a:accent3>
      <a:srgbClr val="00C156"/>
    </a:accent3>
    <a:accent4>
      <a:srgbClr val="00B38C"/>
    </a:accent4>
    <a:accent5>
      <a:srgbClr val="008494"/>
    </a:accent5>
    <a:accent6>
      <a:srgbClr val="EC2263"/>
    </a:accent6>
    <a:hlink>
      <a:srgbClr val="FF5F3A"/>
    </a:hlink>
    <a:folHlink>
      <a:srgbClr val="FF5F3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isitaFamilj">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Visita">
    <a:dk1>
      <a:srgbClr val="000000"/>
    </a:dk1>
    <a:lt1>
      <a:srgbClr val="FFFFFF"/>
    </a:lt1>
    <a:dk2>
      <a:srgbClr val="646262"/>
    </a:dk2>
    <a:lt2>
      <a:srgbClr val="E2E2E4"/>
    </a:lt2>
    <a:accent1>
      <a:srgbClr val="AABD00"/>
    </a:accent1>
    <a:accent2>
      <a:srgbClr val="7EC72F"/>
    </a:accent2>
    <a:accent3>
      <a:srgbClr val="00C156"/>
    </a:accent3>
    <a:accent4>
      <a:srgbClr val="00B38C"/>
    </a:accent4>
    <a:accent5>
      <a:srgbClr val="008494"/>
    </a:accent5>
    <a:accent6>
      <a:srgbClr val="EC2263"/>
    </a:accent6>
    <a:hlink>
      <a:srgbClr val="FF5F3A"/>
    </a:hlink>
    <a:folHlink>
      <a:srgbClr val="FF5F3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isitaFamilj">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Asiakirja" ma:contentTypeID="0x0101006D2535A053850F41A698EC91DC490A2A" ma:contentTypeVersion="17" ma:contentTypeDescription="Luo uusi asiakirja." ma:contentTypeScope="" ma:versionID="0822b3a4cbf32d5e568514658cc66961">
  <xsd:schema xmlns:xsd="http://www.w3.org/2001/XMLSchema" xmlns:xs="http://www.w3.org/2001/XMLSchema" xmlns:p="http://schemas.microsoft.com/office/2006/metadata/properties" xmlns:ns2="bb754010-a5fe-475f-9aa9-1629500c1e36" xmlns:ns3="f12e1b08-612c-4098-9d31-2562b0bfb008" targetNamespace="http://schemas.microsoft.com/office/2006/metadata/properties" ma:root="true" ma:fieldsID="5a4d09ca7cca51ef09675ee3b94e3709" ns2:_="" ns3:_="">
    <xsd:import namespace="bb754010-a5fe-475f-9aa9-1629500c1e36"/>
    <xsd:import namespace="f12e1b08-612c-4098-9d31-2562b0bfb008"/>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b754010-a5fe-475f-9aa9-1629500c1e3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Kuvien tunnisteet" ma:readOnly="false" ma:fieldId="{5cf76f15-5ced-4ddc-b409-7134ff3c332f}" ma:taxonomyMulti="true" ma:sspId="96a58742-0462-4406-8691-8c70c9fa54be"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12e1b08-612c-4098-9d31-2562b0bfb008" elementFormDefault="qualified">
    <xsd:import namespace="http://schemas.microsoft.com/office/2006/documentManagement/types"/>
    <xsd:import namespace="http://schemas.microsoft.com/office/infopath/2007/PartnerControls"/>
    <xsd:element name="SharedWithUsers" ma:index="16"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Jakamisen tiedot" ma:internalName="SharedWithDetails" ma:readOnly="true">
      <xsd:simpleType>
        <xsd:restriction base="dms:Note">
          <xsd:maxLength value="255"/>
        </xsd:restriction>
      </xsd:simpleType>
    </xsd:element>
    <xsd:element name="TaxCatchAll" ma:index="23" nillable="true" ma:displayName="Taxonomy Catch All Column" ma:hidden="true" ma:list="{f2123f5b-26e0-4181-86e3-ecd0f17eb126}" ma:internalName="TaxCatchAll" ma:showField="CatchAllData" ma:web="f12e1b08-612c-4098-9d31-2562b0bfb00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bb754010-a5fe-475f-9aa9-1629500c1e36">
      <Terms xmlns="http://schemas.microsoft.com/office/infopath/2007/PartnerControls"/>
    </lcf76f155ced4ddcb4097134ff3c332f>
    <TaxCatchAll xmlns="f12e1b08-612c-4098-9d31-2562b0bfb008"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F3D4E7D-59AE-4B04-8412-D01BC605923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b754010-a5fe-475f-9aa9-1629500c1e36"/>
    <ds:schemaRef ds:uri="f12e1b08-612c-4098-9d31-2562b0bfb00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F3C2E0C-6FC6-4481-89E3-037C08AB551E}">
  <ds:schemaRefs>
    <ds:schemaRef ds:uri="http://schemas.microsoft.com/office/2006/metadata/properties"/>
    <ds:schemaRef ds:uri="http://schemas.microsoft.com/office/infopath/2007/PartnerControls"/>
    <ds:schemaRef ds:uri="bb754010-a5fe-475f-9aa9-1629500c1e36"/>
    <ds:schemaRef ds:uri="f12e1b08-612c-4098-9d31-2562b0bfb008"/>
  </ds:schemaRefs>
</ds:datastoreItem>
</file>

<file path=customXml/itemProps3.xml><?xml version="1.0" encoding="utf-8"?>
<ds:datastoreItem xmlns:ds="http://schemas.openxmlformats.org/officeDocument/2006/customXml" ds:itemID="{91D54539-7B0E-4F54-A782-47C022F98CB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5</TotalTime>
  <Words>938</Words>
  <Application>Microsoft Office PowerPoint</Application>
  <PresentationFormat>Laajakuva</PresentationFormat>
  <Paragraphs>259</Paragraphs>
  <Slides>5</Slides>
  <Notes>5</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5</vt:i4>
      </vt:variant>
    </vt:vector>
  </HeadingPairs>
  <TitlesOfParts>
    <vt:vector size="10" baseType="lpstr">
      <vt:lpstr>Arial</vt:lpstr>
      <vt:lpstr>Calibri</vt:lpstr>
      <vt:lpstr>Guardian Egyptian</vt:lpstr>
      <vt:lpstr>Verdana</vt:lpstr>
      <vt:lpstr>1_Powerpoint_pohja_kuvallinen16_9</vt:lpstr>
      <vt:lpstr>PowerPoint-esitys</vt:lpstr>
      <vt:lpstr>PowerPoint-esitys</vt:lpstr>
      <vt:lpstr>PowerPoint-esitys</vt:lpstr>
      <vt:lpstr>PowerPoint-esitys</vt:lpstr>
      <vt:lpstr>PowerPoint-esitys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Lappi Timo</dc:creator>
  <cp:lastModifiedBy>Oksanen Mervi</cp:lastModifiedBy>
  <cp:revision>2</cp:revision>
  <dcterms:created xsi:type="dcterms:W3CDTF">2023-09-27T04:39:18Z</dcterms:created>
  <dcterms:modified xsi:type="dcterms:W3CDTF">2023-10-24T07:46:45Z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0x0101006D2535A053850F41A698EC91DC490A2A</vt:lpwstr>
  </property>
  <property fmtid="{D5CDD505-2E9C-101B-9397-08002B2CF9AE}" pid="3" name="MediaServiceImageTags">
    <vt:lpwstr/>
  </property>
</Properties>
</file>